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7" r:id="rId2"/>
    <p:sldId id="289" r:id="rId3"/>
    <p:sldId id="281" r:id="rId4"/>
    <p:sldId id="259" r:id="rId5"/>
    <p:sldId id="293" r:id="rId6"/>
    <p:sldId id="283" r:id="rId7"/>
    <p:sldId id="295" r:id="rId8"/>
    <p:sldId id="284" r:id="rId9"/>
    <p:sldId id="298" r:id="rId10"/>
    <p:sldId id="300" r:id="rId11"/>
    <p:sldId id="286" r:id="rId12"/>
    <p:sldId id="301" r:id="rId13"/>
    <p:sldId id="302" r:id="rId14"/>
    <p:sldId id="304" r:id="rId15"/>
    <p:sldId id="303"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9" d="100"/>
          <a:sy n="69" d="100"/>
        </p:scale>
        <p:origin x="93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43EE59-3DC6-48DC-B5A0-560162A1F95F}" type="datetimeFigureOut">
              <a:rPr lang="en-GB" smtClean="0"/>
              <a:t>15/10/2019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C99CC-6754-44DF-94BE-E51EEF5EDF00}" type="slidenum">
              <a:rPr lang="en-GB" smtClean="0"/>
              <a:t>‹#›</a:t>
            </a:fld>
            <a:endParaRPr lang="en-GB"/>
          </a:p>
        </p:txBody>
      </p:sp>
    </p:spTree>
    <p:extLst>
      <p:ext uri="{BB962C8B-B14F-4D97-AF65-F5344CB8AC3E}">
        <p14:creationId xmlns:p14="http://schemas.microsoft.com/office/powerpoint/2010/main" val="1114537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lesson is </a:t>
            </a:r>
            <a:r>
              <a:rPr lang="en-GB"/>
              <a:t>around 2-3 </a:t>
            </a:r>
            <a:r>
              <a:rPr lang="en-GB" dirty="0"/>
              <a:t>hours. Don’t show this slide as it gives an answer to the first task on slide 2</a:t>
            </a:r>
          </a:p>
        </p:txBody>
      </p:sp>
      <p:sp>
        <p:nvSpPr>
          <p:cNvPr id="4" name="Slide Number Placeholder 3"/>
          <p:cNvSpPr>
            <a:spLocks noGrp="1"/>
          </p:cNvSpPr>
          <p:nvPr>
            <p:ph type="sldNum" sz="quarter" idx="10"/>
          </p:nvPr>
        </p:nvSpPr>
        <p:spPr/>
        <p:txBody>
          <a:bodyPr/>
          <a:lstStyle/>
          <a:p>
            <a:fld id="{6B9E4CA7-7173-4CD1-9EF7-0199FDC408F9}" type="slidenum">
              <a:rPr lang="en-GB" smtClean="0"/>
              <a:t>1</a:t>
            </a:fld>
            <a:endParaRPr lang="en-GB"/>
          </a:p>
        </p:txBody>
      </p:sp>
    </p:spTree>
    <p:extLst>
      <p:ext uri="{BB962C8B-B14F-4D97-AF65-F5344CB8AC3E}">
        <p14:creationId xmlns:p14="http://schemas.microsoft.com/office/powerpoint/2010/main" val="6710201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 Yes  2) second  3) future</a:t>
            </a:r>
          </a:p>
        </p:txBody>
      </p:sp>
      <p:sp>
        <p:nvSpPr>
          <p:cNvPr id="4" name="Slide Number Placeholder 3"/>
          <p:cNvSpPr>
            <a:spLocks noGrp="1"/>
          </p:cNvSpPr>
          <p:nvPr>
            <p:ph type="sldNum" sz="quarter" idx="5"/>
          </p:nvPr>
        </p:nvSpPr>
        <p:spPr/>
        <p:txBody>
          <a:bodyPr/>
          <a:lstStyle/>
          <a:p>
            <a:fld id="{DEDC99CC-6754-44DF-94BE-E51EEF5EDF00}" type="slidenum">
              <a:rPr lang="en-GB" smtClean="0"/>
              <a:t>12</a:t>
            </a:fld>
            <a:endParaRPr lang="en-GB"/>
          </a:p>
        </p:txBody>
      </p:sp>
    </p:spTree>
    <p:extLst>
      <p:ext uri="{BB962C8B-B14F-4D97-AF65-F5344CB8AC3E}">
        <p14:creationId xmlns:p14="http://schemas.microsoft.com/office/powerpoint/2010/main" val="2507017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Elicit an example first.</a:t>
            </a:r>
          </a:p>
        </p:txBody>
      </p:sp>
      <p:sp>
        <p:nvSpPr>
          <p:cNvPr id="4" name="Slide Number Placeholder 3"/>
          <p:cNvSpPr>
            <a:spLocks noGrp="1"/>
          </p:cNvSpPr>
          <p:nvPr>
            <p:ph type="sldNum" sz="quarter" idx="5"/>
          </p:nvPr>
        </p:nvSpPr>
        <p:spPr/>
        <p:txBody>
          <a:bodyPr/>
          <a:lstStyle/>
          <a:p>
            <a:fld id="{DEDC99CC-6754-44DF-94BE-E51EEF5EDF00}" type="slidenum">
              <a:rPr lang="en-GB" smtClean="0"/>
              <a:t>13</a:t>
            </a:fld>
            <a:endParaRPr lang="en-GB"/>
          </a:p>
        </p:txBody>
      </p:sp>
    </p:spTree>
    <p:extLst>
      <p:ext uri="{BB962C8B-B14F-4D97-AF65-F5344CB8AC3E}">
        <p14:creationId xmlns:p14="http://schemas.microsoft.com/office/powerpoint/2010/main" val="3059778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Pairs discuss as a way in to the topic. Key: It’s street art about Saudi Arabia and the role of  Saudi </a:t>
            </a:r>
            <a:r>
              <a:rPr lang="en-GB" dirty="0" err="1"/>
              <a:t>wmoen</a:t>
            </a:r>
            <a:endParaRPr lang="en-GB" dirty="0"/>
          </a:p>
        </p:txBody>
      </p:sp>
      <p:sp>
        <p:nvSpPr>
          <p:cNvPr id="4" name="Slide Number Placeholder 3"/>
          <p:cNvSpPr>
            <a:spLocks noGrp="1"/>
          </p:cNvSpPr>
          <p:nvPr>
            <p:ph type="sldNum" sz="quarter" idx="5"/>
          </p:nvPr>
        </p:nvSpPr>
        <p:spPr/>
        <p:txBody>
          <a:bodyPr/>
          <a:lstStyle/>
          <a:p>
            <a:fld id="{DEDC99CC-6754-44DF-94BE-E51EEF5EDF00}" type="slidenum">
              <a:rPr lang="en-GB" smtClean="0"/>
              <a:t>2</a:t>
            </a:fld>
            <a:endParaRPr lang="en-GB"/>
          </a:p>
        </p:txBody>
      </p:sp>
    </p:spTree>
    <p:extLst>
      <p:ext uri="{BB962C8B-B14F-4D97-AF65-F5344CB8AC3E}">
        <p14:creationId xmlns:p14="http://schemas.microsoft.com/office/powerpoint/2010/main" val="3230520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Elicit the activities: the topic, words/vocabulary, speaking, reading, grammar</a:t>
            </a:r>
          </a:p>
        </p:txBody>
      </p:sp>
      <p:sp>
        <p:nvSpPr>
          <p:cNvPr id="4" name="Slide Number Placeholder 3"/>
          <p:cNvSpPr>
            <a:spLocks noGrp="1"/>
          </p:cNvSpPr>
          <p:nvPr>
            <p:ph type="sldNum" sz="quarter" idx="5"/>
          </p:nvPr>
        </p:nvSpPr>
        <p:spPr/>
        <p:txBody>
          <a:bodyPr/>
          <a:lstStyle/>
          <a:p>
            <a:fld id="{DEDC99CC-6754-44DF-94BE-E51EEF5EDF00}" type="slidenum">
              <a:rPr lang="en-GB" smtClean="0"/>
              <a:t>3</a:t>
            </a:fld>
            <a:endParaRPr lang="en-GB"/>
          </a:p>
        </p:txBody>
      </p:sp>
    </p:spTree>
    <p:extLst>
      <p:ext uri="{BB962C8B-B14F-4D97-AF65-F5344CB8AC3E}">
        <p14:creationId xmlns:p14="http://schemas.microsoft.com/office/powerpoint/2010/main" val="18945923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print</a:t>
            </a:r>
            <a:r>
              <a:rPr lang="en-GB" baseline="0" dirty="0"/>
              <a:t> and cut up this sheet for learners to match in groups. </a:t>
            </a:r>
            <a:r>
              <a:rPr lang="en-GB" dirty="0"/>
              <a:t>Key: 1)d 2)a  3)e  4)</a:t>
            </a:r>
            <a:r>
              <a:rPr lang="en-GB" dirty="0" err="1"/>
              <a:t>i</a:t>
            </a:r>
            <a:r>
              <a:rPr lang="en-GB" dirty="0"/>
              <a:t>  5)f   6)g   7)c 8)b   9) h 10) j</a:t>
            </a:r>
          </a:p>
        </p:txBody>
      </p:sp>
      <p:sp>
        <p:nvSpPr>
          <p:cNvPr id="4" name="Slide Number Placeholder 3"/>
          <p:cNvSpPr>
            <a:spLocks noGrp="1"/>
          </p:cNvSpPr>
          <p:nvPr>
            <p:ph type="sldNum" sz="quarter" idx="10"/>
          </p:nvPr>
        </p:nvSpPr>
        <p:spPr/>
        <p:txBody>
          <a:bodyPr/>
          <a:lstStyle/>
          <a:p>
            <a:fld id="{6B9E4CA7-7173-4CD1-9EF7-0199FDC408F9}" type="slidenum">
              <a:rPr lang="en-GB" smtClean="0"/>
              <a:t>4</a:t>
            </a:fld>
            <a:endParaRPr lang="en-GB"/>
          </a:p>
        </p:txBody>
      </p:sp>
    </p:spTree>
    <p:extLst>
      <p:ext uri="{BB962C8B-B14F-4D97-AF65-F5344CB8AC3E}">
        <p14:creationId xmlns:p14="http://schemas.microsoft.com/office/powerpoint/2010/main" val="4278129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1)T 2) false 3) false  4) True  5) ? 6) false as of A</a:t>
            </a:r>
          </a:p>
        </p:txBody>
      </p:sp>
      <p:sp>
        <p:nvSpPr>
          <p:cNvPr id="4" name="Slide Number Placeholder 3"/>
          <p:cNvSpPr>
            <a:spLocks noGrp="1"/>
          </p:cNvSpPr>
          <p:nvPr>
            <p:ph type="sldNum" sz="quarter" idx="5"/>
          </p:nvPr>
        </p:nvSpPr>
        <p:spPr/>
        <p:txBody>
          <a:bodyPr/>
          <a:lstStyle/>
          <a:p>
            <a:fld id="{DEDC99CC-6754-44DF-94BE-E51EEF5EDF00}" type="slidenum">
              <a:rPr lang="en-GB" smtClean="0"/>
              <a:t>5</a:t>
            </a:fld>
            <a:endParaRPr lang="en-GB"/>
          </a:p>
        </p:txBody>
      </p:sp>
    </p:spTree>
    <p:extLst>
      <p:ext uri="{BB962C8B-B14F-4D97-AF65-F5344CB8AC3E}">
        <p14:creationId xmlns:p14="http://schemas.microsoft.com/office/powerpoint/2010/main" val="4420939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EDC99CC-6754-44DF-94BE-E51EEF5EDF00}" type="slidenum">
              <a:rPr lang="en-GB" smtClean="0"/>
              <a:t>6</a:t>
            </a:fld>
            <a:endParaRPr lang="en-GB"/>
          </a:p>
        </p:txBody>
      </p:sp>
    </p:spTree>
    <p:extLst>
      <p:ext uri="{BB962C8B-B14F-4D97-AF65-F5344CB8AC3E}">
        <p14:creationId xmlns:p14="http://schemas.microsoft.com/office/powerpoint/2010/main" val="21403109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T 2) T 3) F  4) T  5) F  6) T 7) T</a:t>
            </a:r>
          </a:p>
        </p:txBody>
      </p:sp>
      <p:sp>
        <p:nvSpPr>
          <p:cNvPr id="4" name="Slide Number Placeholder 3"/>
          <p:cNvSpPr>
            <a:spLocks noGrp="1"/>
          </p:cNvSpPr>
          <p:nvPr>
            <p:ph type="sldNum" sz="quarter" idx="5"/>
          </p:nvPr>
        </p:nvSpPr>
        <p:spPr/>
        <p:txBody>
          <a:bodyPr/>
          <a:lstStyle/>
          <a:p>
            <a:fld id="{DEDC99CC-6754-44DF-94BE-E51EEF5EDF00}" type="slidenum">
              <a:rPr lang="en-GB" smtClean="0"/>
              <a:t>7</a:t>
            </a:fld>
            <a:endParaRPr lang="en-GB"/>
          </a:p>
        </p:txBody>
      </p:sp>
    </p:spTree>
    <p:extLst>
      <p:ext uri="{BB962C8B-B14F-4D97-AF65-F5344CB8AC3E}">
        <p14:creationId xmlns:p14="http://schemas.microsoft.com/office/powerpoint/2010/main" val="4118615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10.5 2) T 3) F  4) T  </a:t>
            </a:r>
          </a:p>
        </p:txBody>
      </p:sp>
      <p:sp>
        <p:nvSpPr>
          <p:cNvPr id="4" name="Slide Number Placeholder 3"/>
          <p:cNvSpPr>
            <a:spLocks noGrp="1"/>
          </p:cNvSpPr>
          <p:nvPr>
            <p:ph type="sldNum" sz="quarter" idx="5"/>
          </p:nvPr>
        </p:nvSpPr>
        <p:spPr/>
        <p:txBody>
          <a:bodyPr/>
          <a:lstStyle/>
          <a:p>
            <a:fld id="{DEDC99CC-6754-44DF-94BE-E51EEF5EDF00}" type="slidenum">
              <a:rPr lang="en-GB" smtClean="0"/>
              <a:t>10</a:t>
            </a:fld>
            <a:endParaRPr lang="en-GB"/>
          </a:p>
        </p:txBody>
      </p:sp>
    </p:spTree>
    <p:extLst>
      <p:ext uri="{BB962C8B-B14F-4D97-AF65-F5344CB8AC3E}">
        <p14:creationId xmlns:p14="http://schemas.microsoft.com/office/powerpoint/2010/main" val="39710610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EDC99CC-6754-44DF-94BE-E51EEF5EDF00}" type="slidenum">
              <a:rPr lang="en-GB" smtClean="0"/>
              <a:t>11</a:t>
            </a:fld>
            <a:endParaRPr lang="en-GB"/>
          </a:p>
        </p:txBody>
      </p:sp>
    </p:spTree>
    <p:extLst>
      <p:ext uri="{BB962C8B-B14F-4D97-AF65-F5344CB8AC3E}">
        <p14:creationId xmlns:p14="http://schemas.microsoft.com/office/powerpoint/2010/main" val="24560037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11F29-D411-4FDC-8F14-4061E46A400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75F8FB4-8C74-42D2-B231-2D3AC71D55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3AD3776-64B9-4355-9970-3DE6F2477FBB}"/>
              </a:ext>
            </a:extLst>
          </p:cNvPr>
          <p:cNvSpPr>
            <a:spLocks noGrp="1"/>
          </p:cNvSpPr>
          <p:nvPr>
            <p:ph type="dt" sz="half" idx="10"/>
          </p:nvPr>
        </p:nvSpPr>
        <p:spPr/>
        <p:txBody>
          <a:bodyPr/>
          <a:lstStyle/>
          <a:p>
            <a:fld id="{4D4D1FF7-D622-4C47-9DD8-B2A623D51C82}" type="datetimeFigureOut">
              <a:rPr lang="en-GB" smtClean="0"/>
              <a:t>15/10/2019</a:t>
            </a:fld>
            <a:endParaRPr lang="en-GB"/>
          </a:p>
        </p:txBody>
      </p:sp>
      <p:sp>
        <p:nvSpPr>
          <p:cNvPr id="5" name="Footer Placeholder 4">
            <a:extLst>
              <a:ext uri="{FF2B5EF4-FFF2-40B4-BE49-F238E27FC236}">
                <a16:creationId xmlns:a16="http://schemas.microsoft.com/office/drawing/2014/main" id="{AC30AED2-77C9-432F-9500-ED27361B77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58EFE18-00F9-4655-88A0-BD683369AA6E}"/>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139354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5E5B9-BDD8-493D-A0B2-055F96CD7DC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362A8B3-3E01-4414-97AD-04F6533B25C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4CBC629-5022-43A6-B0C9-C9518B5258A6}"/>
              </a:ext>
            </a:extLst>
          </p:cNvPr>
          <p:cNvSpPr>
            <a:spLocks noGrp="1"/>
          </p:cNvSpPr>
          <p:nvPr>
            <p:ph type="dt" sz="half" idx="10"/>
          </p:nvPr>
        </p:nvSpPr>
        <p:spPr/>
        <p:txBody>
          <a:bodyPr/>
          <a:lstStyle/>
          <a:p>
            <a:fld id="{4D4D1FF7-D622-4C47-9DD8-B2A623D51C82}" type="datetimeFigureOut">
              <a:rPr lang="en-GB" smtClean="0"/>
              <a:t>15/10/2019</a:t>
            </a:fld>
            <a:endParaRPr lang="en-GB"/>
          </a:p>
        </p:txBody>
      </p:sp>
      <p:sp>
        <p:nvSpPr>
          <p:cNvPr id="5" name="Footer Placeholder 4">
            <a:extLst>
              <a:ext uri="{FF2B5EF4-FFF2-40B4-BE49-F238E27FC236}">
                <a16:creationId xmlns:a16="http://schemas.microsoft.com/office/drawing/2014/main" id="{06FCB9EC-A064-4665-9371-321C534DA0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72B216-180F-42DC-B8D8-82CB5F921829}"/>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538567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2D5E173-BD37-4521-B920-35D193F6061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98430AF-868A-488B-B984-258F5AF6498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7F6D59-5A33-4BA3-9788-1CAC312224CE}"/>
              </a:ext>
            </a:extLst>
          </p:cNvPr>
          <p:cNvSpPr>
            <a:spLocks noGrp="1"/>
          </p:cNvSpPr>
          <p:nvPr>
            <p:ph type="dt" sz="half" idx="10"/>
          </p:nvPr>
        </p:nvSpPr>
        <p:spPr/>
        <p:txBody>
          <a:bodyPr/>
          <a:lstStyle/>
          <a:p>
            <a:fld id="{4D4D1FF7-D622-4C47-9DD8-B2A623D51C82}" type="datetimeFigureOut">
              <a:rPr lang="en-GB" smtClean="0"/>
              <a:t>15/10/2019</a:t>
            </a:fld>
            <a:endParaRPr lang="en-GB"/>
          </a:p>
        </p:txBody>
      </p:sp>
      <p:sp>
        <p:nvSpPr>
          <p:cNvPr id="5" name="Footer Placeholder 4">
            <a:extLst>
              <a:ext uri="{FF2B5EF4-FFF2-40B4-BE49-F238E27FC236}">
                <a16:creationId xmlns:a16="http://schemas.microsoft.com/office/drawing/2014/main" id="{56BCF29D-CA1D-47E5-BDD0-B03269E4A8D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323DD4-A54E-454F-A48C-2E9939242F16}"/>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236537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F0B0E-70B7-4205-9234-11F08E6E48E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E7F1F9E-E35E-46FC-8527-C369332E72C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1713EDA-55F5-4785-813D-E22AB85BCFF6}"/>
              </a:ext>
            </a:extLst>
          </p:cNvPr>
          <p:cNvSpPr>
            <a:spLocks noGrp="1"/>
          </p:cNvSpPr>
          <p:nvPr>
            <p:ph type="dt" sz="half" idx="10"/>
          </p:nvPr>
        </p:nvSpPr>
        <p:spPr/>
        <p:txBody>
          <a:bodyPr/>
          <a:lstStyle/>
          <a:p>
            <a:fld id="{4D4D1FF7-D622-4C47-9DD8-B2A623D51C82}" type="datetimeFigureOut">
              <a:rPr lang="en-GB" smtClean="0"/>
              <a:t>15/10/2019</a:t>
            </a:fld>
            <a:endParaRPr lang="en-GB"/>
          </a:p>
        </p:txBody>
      </p:sp>
      <p:sp>
        <p:nvSpPr>
          <p:cNvPr id="5" name="Footer Placeholder 4">
            <a:extLst>
              <a:ext uri="{FF2B5EF4-FFF2-40B4-BE49-F238E27FC236}">
                <a16:creationId xmlns:a16="http://schemas.microsoft.com/office/drawing/2014/main" id="{2A21519A-684B-49B3-8CFD-B16A1B3CBB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BDB6102-B47F-42BF-A751-84B4BC20812F}"/>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6077979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EC2D9-8DB2-47A3-A140-E1FDA2FA19D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9E572F8-4955-480B-8A78-7214ED82481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92B2756-0979-4327-8850-1759E2CCA52F}"/>
              </a:ext>
            </a:extLst>
          </p:cNvPr>
          <p:cNvSpPr>
            <a:spLocks noGrp="1"/>
          </p:cNvSpPr>
          <p:nvPr>
            <p:ph type="dt" sz="half" idx="10"/>
          </p:nvPr>
        </p:nvSpPr>
        <p:spPr/>
        <p:txBody>
          <a:bodyPr/>
          <a:lstStyle/>
          <a:p>
            <a:fld id="{4D4D1FF7-D622-4C47-9DD8-B2A623D51C82}" type="datetimeFigureOut">
              <a:rPr lang="en-GB" smtClean="0"/>
              <a:t>15/10/2019</a:t>
            </a:fld>
            <a:endParaRPr lang="en-GB"/>
          </a:p>
        </p:txBody>
      </p:sp>
      <p:sp>
        <p:nvSpPr>
          <p:cNvPr id="5" name="Footer Placeholder 4">
            <a:extLst>
              <a:ext uri="{FF2B5EF4-FFF2-40B4-BE49-F238E27FC236}">
                <a16:creationId xmlns:a16="http://schemas.microsoft.com/office/drawing/2014/main" id="{3A7CB524-4ADF-440F-A054-D9AC9955980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31E9CE-34A7-4474-9F43-13DB3FB66E53}"/>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4074326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3E56B-516B-4585-A733-3D2AD757A32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3760771-2658-461A-8606-D4D5B9B966E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27FE0E1-DB1E-4A31-8DDB-C49D3A4B948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C89D048-5ECB-4F50-BA33-02B72DB9482B}"/>
              </a:ext>
            </a:extLst>
          </p:cNvPr>
          <p:cNvSpPr>
            <a:spLocks noGrp="1"/>
          </p:cNvSpPr>
          <p:nvPr>
            <p:ph type="dt" sz="half" idx="10"/>
          </p:nvPr>
        </p:nvSpPr>
        <p:spPr/>
        <p:txBody>
          <a:bodyPr/>
          <a:lstStyle/>
          <a:p>
            <a:fld id="{4D4D1FF7-D622-4C47-9DD8-B2A623D51C82}" type="datetimeFigureOut">
              <a:rPr lang="en-GB" smtClean="0"/>
              <a:t>15/10/2019</a:t>
            </a:fld>
            <a:endParaRPr lang="en-GB"/>
          </a:p>
        </p:txBody>
      </p:sp>
      <p:sp>
        <p:nvSpPr>
          <p:cNvPr id="6" name="Footer Placeholder 5">
            <a:extLst>
              <a:ext uri="{FF2B5EF4-FFF2-40B4-BE49-F238E27FC236}">
                <a16:creationId xmlns:a16="http://schemas.microsoft.com/office/drawing/2014/main" id="{B262324C-EF67-445B-A551-8A17039469D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6D2D161-482D-4B8B-8825-87DE5B91C505}"/>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1741781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3A63F-1708-4F27-AE21-48EA169585D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945DABA-E42C-4B5A-A34B-D78D8B6973F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9746EFC-C0E1-421D-9518-7834D04093E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92153E5-4247-42F7-8F54-1CA9B67DD5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CE8C44B-BFDC-4BB9-B8F0-A1644D2380B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9AE6662-678C-4233-ADAE-BB3C058B82FE}"/>
              </a:ext>
            </a:extLst>
          </p:cNvPr>
          <p:cNvSpPr>
            <a:spLocks noGrp="1"/>
          </p:cNvSpPr>
          <p:nvPr>
            <p:ph type="dt" sz="half" idx="10"/>
          </p:nvPr>
        </p:nvSpPr>
        <p:spPr/>
        <p:txBody>
          <a:bodyPr/>
          <a:lstStyle/>
          <a:p>
            <a:fld id="{4D4D1FF7-D622-4C47-9DD8-B2A623D51C82}" type="datetimeFigureOut">
              <a:rPr lang="en-GB" smtClean="0"/>
              <a:t>15/10/2019</a:t>
            </a:fld>
            <a:endParaRPr lang="en-GB"/>
          </a:p>
        </p:txBody>
      </p:sp>
      <p:sp>
        <p:nvSpPr>
          <p:cNvPr id="8" name="Footer Placeholder 7">
            <a:extLst>
              <a:ext uri="{FF2B5EF4-FFF2-40B4-BE49-F238E27FC236}">
                <a16:creationId xmlns:a16="http://schemas.microsoft.com/office/drawing/2014/main" id="{EF1A2325-3A55-4B60-A7A7-FC7C201E397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C7326D9-3752-48E5-A48D-B9F877974798}"/>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1315616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DD2D4-693A-4614-81F5-B31A48AA093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B183BB0-82C0-41B2-8CA1-15832676C61E}"/>
              </a:ext>
            </a:extLst>
          </p:cNvPr>
          <p:cNvSpPr>
            <a:spLocks noGrp="1"/>
          </p:cNvSpPr>
          <p:nvPr>
            <p:ph type="dt" sz="half" idx="10"/>
          </p:nvPr>
        </p:nvSpPr>
        <p:spPr/>
        <p:txBody>
          <a:bodyPr/>
          <a:lstStyle/>
          <a:p>
            <a:fld id="{4D4D1FF7-D622-4C47-9DD8-B2A623D51C82}" type="datetimeFigureOut">
              <a:rPr lang="en-GB" smtClean="0"/>
              <a:t>15/10/2019</a:t>
            </a:fld>
            <a:endParaRPr lang="en-GB"/>
          </a:p>
        </p:txBody>
      </p:sp>
      <p:sp>
        <p:nvSpPr>
          <p:cNvPr id="4" name="Footer Placeholder 3">
            <a:extLst>
              <a:ext uri="{FF2B5EF4-FFF2-40B4-BE49-F238E27FC236}">
                <a16:creationId xmlns:a16="http://schemas.microsoft.com/office/drawing/2014/main" id="{E151C4E2-B283-45B9-94C9-A267DF0E0A6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2F5964-3C26-443B-94BC-CEE495E22D23}"/>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659098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F6C638D-6972-444F-9B97-A69F8205562C}"/>
              </a:ext>
            </a:extLst>
          </p:cNvPr>
          <p:cNvSpPr>
            <a:spLocks noGrp="1"/>
          </p:cNvSpPr>
          <p:nvPr>
            <p:ph type="dt" sz="half" idx="10"/>
          </p:nvPr>
        </p:nvSpPr>
        <p:spPr/>
        <p:txBody>
          <a:bodyPr/>
          <a:lstStyle/>
          <a:p>
            <a:fld id="{4D4D1FF7-D622-4C47-9DD8-B2A623D51C82}" type="datetimeFigureOut">
              <a:rPr lang="en-GB" smtClean="0"/>
              <a:t>15/10/2019</a:t>
            </a:fld>
            <a:endParaRPr lang="en-GB"/>
          </a:p>
        </p:txBody>
      </p:sp>
      <p:sp>
        <p:nvSpPr>
          <p:cNvPr id="3" name="Footer Placeholder 2">
            <a:extLst>
              <a:ext uri="{FF2B5EF4-FFF2-40B4-BE49-F238E27FC236}">
                <a16:creationId xmlns:a16="http://schemas.microsoft.com/office/drawing/2014/main" id="{FD23426F-947A-4CCF-8721-4531ABE49E1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90AFDB7-5776-47D1-B9E6-AECCEE134E7D}"/>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039504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1C1202-B1B3-4892-808C-44DB4D34FE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8F747C1-43F7-497B-85C1-587BD83A070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FFF3DD6-6500-45AC-A08F-7C63DEDFED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63E909C-2182-47F4-A7F1-213A7D04FFB3}"/>
              </a:ext>
            </a:extLst>
          </p:cNvPr>
          <p:cNvSpPr>
            <a:spLocks noGrp="1"/>
          </p:cNvSpPr>
          <p:nvPr>
            <p:ph type="dt" sz="half" idx="10"/>
          </p:nvPr>
        </p:nvSpPr>
        <p:spPr/>
        <p:txBody>
          <a:bodyPr/>
          <a:lstStyle/>
          <a:p>
            <a:fld id="{4D4D1FF7-D622-4C47-9DD8-B2A623D51C82}" type="datetimeFigureOut">
              <a:rPr lang="en-GB" smtClean="0"/>
              <a:t>15/10/2019</a:t>
            </a:fld>
            <a:endParaRPr lang="en-GB"/>
          </a:p>
        </p:txBody>
      </p:sp>
      <p:sp>
        <p:nvSpPr>
          <p:cNvPr id="6" name="Footer Placeholder 5">
            <a:extLst>
              <a:ext uri="{FF2B5EF4-FFF2-40B4-BE49-F238E27FC236}">
                <a16:creationId xmlns:a16="http://schemas.microsoft.com/office/drawing/2014/main" id="{F1CF8534-D5ED-4341-9418-617037C9D36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4C87C7E-BAFD-4C85-B1C0-5DF6D8F58177}"/>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105326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B4802-3C4E-4C08-8856-D2B72DA4C0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50B13C6-94FA-4311-880A-9444B755A6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078DF70-541A-4626-B0E4-CD75D1B2ED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CBBA3FE-D4AD-4768-8533-5DBEB90FC719}"/>
              </a:ext>
            </a:extLst>
          </p:cNvPr>
          <p:cNvSpPr>
            <a:spLocks noGrp="1"/>
          </p:cNvSpPr>
          <p:nvPr>
            <p:ph type="dt" sz="half" idx="10"/>
          </p:nvPr>
        </p:nvSpPr>
        <p:spPr/>
        <p:txBody>
          <a:bodyPr/>
          <a:lstStyle/>
          <a:p>
            <a:fld id="{4D4D1FF7-D622-4C47-9DD8-B2A623D51C82}" type="datetimeFigureOut">
              <a:rPr lang="en-GB" smtClean="0"/>
              <a:t>15/10/2019</a:t>
            </a:fld>
            <a:endParaRPr lang="en-GB"/>
          </a:p>
        </p:txBody>
      </p:sp>
      <p:sp>
        <p:nvSpPr>
          <p:cNvPr id="6" name="Footer Placeholder 5">
            <a:extLst>
              <a:ext uri="{FF2B5EF4-FFF2-40B4-BE49-F238E27FC236}">
                <a16:creationId xmlns:a16="http://schemas.microsoft.com/office/drawing/2014/main" id="{36DEDFA0-880D-4778-8E8F-5F346093AEC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F577334-6968-4916-9F07-C3AADB27D8A1}"/>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896382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597902-936E-4E81-B057-5E98EB81AF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D9BCCFD-0B83-4A35-A5F1-09F43853557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D0FC83B-796C-4357-AC96-2312F1DD7E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4D1FF7-D622-4C47-9DD8-B2A623D51C82}" type="datetimeFigureOut">
              <a:rPr lang="en-GB" smtClean="0"/>
              <a:t>15/10/2019</a:t>
            </a:fld>
            <a:endParaRPr lang="en-GB"/>
          </a:p>
        </p:txBody>
      </p:sp>
      <p:sp>
        <p:nvSpPr>
          <p:cNvPr id="5" name="Footer Placeholder 4">
            <a:extLst>
              <a:ext uri="{FF2B5EF4-FFF2-40B4-BE49-F238E27FC236}">
                <a16:creationId xmlns:a16="http://schemas.microsoft.com/office/drawing/2014/main" id="{66CF55BD-CE78-4331-B81C-27F910B399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4CB115F-E78F-4D7C-BF2E-06CEE11F24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FF5A9D-8CC4-4EFC-B576-EE74398F57DE}" type="slidenum">
              <a:rPr lang="en-GB" smtClean="0"/>
              <a:t>‹#›</a:t>
            </a:fld>
            <a:endParaRPr lang="en-GB"/>
          </a:p>
        </p:txBody>
      </p:sp>
    </p:spTree>
    <p:extLst>
      <p:ext uri="{BB962C8B-B14F-4D97-AF65-F5344CB8AC3E}">
        <p14:creationId xmlns:p14="http://schemas.microsoft.com/office/powerpoint/2010/main" val="15203324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3.jpg"/><Relationship Id="rId7"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1504" y="908720"/>
            <a:ext cx="8930202" cy="3618304"/>
          </a:xfrm>
        </p:spPr>
        <p:txBody>
          <a:bodyPr>
            <a:noAutofit/>
          </a:bodyPr>
          <a:lstStyle/>
          <a:p>
            <a:r>
              <a:rPr lang="en-GB" sz="8600" b="1" dirty="0">
                <a:solidFill>
                  <a:srgbClr val="7030A0"/>
                </a:solidFill>
              </a:rPr>
              <a:t>Vegan world? </a:t>
            </a:r>
          </a:p>
        </p:txBody>
      </p:sp>
      <p:sp>
        <p:nvSpPr>
          <p:cNvPr id="3" name="Subtitle 2"/>
          <p:cNvSpPr>
            <a:spLocks noGrp="1"/>
          </p:cNvSpPr>
          <p:nvPr>
            <p:ph type="subTitle" idx="1"/>
          </p:nvPr>
        </p:nvSpPr>
        <p:spPr>
          <a:xfrm>
            <a:off x="1847528" y="5085184"/>
            <a:ext cx="8352928" cy="1224136"/>
          </a:xfrm>
        </p:spPr>
        <p:txBody>
          <a:bodyPr>
            <a:normAutofit/>
          </a:bodyPr>
          <a:lstStyle/>
          <a:p>
            <a:pPr>
              <a:defRPr/>
            </a:pPr>
            <a:r>
              <a:rPr lang="en-GB" altLang="en-US" b="1" dirty="0">
                <a:solidFill>
                  <a:schemeClr val="accent6">
                    <a:lumMod val="50000"/>
                  </a:schemeClr>
                </a:solidFill>
              </a:rPr>
              <a:t> New Internationalist Easier English</a:t>
            </a:r>
          </a:p>
          <a:p>
            <a:pPr>
              <a:defRPr/>
            </a:pPr>
            <a:r>
              <a:rPr lang="en-GB" altLang="en-US" b="1" dirty="0">
                <a:solidFill>
                  <a:srgbClr val="00B050"/>
                </a:solidFill>
              </a:rPr>
              <a:t>Ready Upper Intermediate Lesson</a:t>
            </a:r>
          </a:p>
          <a:p>
            <a:endParaRPr lang="en-GB" dirty="0"/>
          </a:p>
        </p:txBody>
      </p:sp>
      <p:pic>
        <p:nvPicPr>
          <p:cNvPr id="6" name="Picture 5">
            <a:extLst>
              <a:ext uri="{FF2B5EF4-FFF2-40B4-BE49-F238E27FC236}">
                <a16:creationId xmlns:a16="http://schemas.microsoft.com/office/drawing/2014/main" id="{0E35CFA6-EA88-49D3-B854-F5A41744EC6A}"/>
              </a:ext>
            </a:extLst>
          </p:cNvPr>
          <p:cNvPicPr>
            <a:picLocks noChangeAspect="1"/>
          </p:cNvPicPr>
          <p:nvPr/>
        </p:nvPicPr>
        <p:blipFill>
          <a:blip r:embed="rId3"/>
          <a:stretch>
            <a:fillRect/>
          </a:stretch>
        </p:blipFill>
        <p:spPr>
          <a:xfrm>
            <a:off x="7287064" y="166494"/>
            <a:ext cx="4727123" cy="1169253"/>
          </a:xfrm>
          <a:prstGeom prst="rect">
            <a:avLst/>
          </a:prstGeom>
        </p:spPr>
      </p:pic>
      <p:pic>
        <p:nvPicPr>
          <p:cNvPr id="7" name="Picture 6">
            <a:extLst>
              <a:ext uri="{FF2B5EF4-FFF2-40B4-BE49-F238E27FC236}">
                <a16:creationId xmlns:a16="http://schemas.microsoft.com/office/drawing/2014/main" id="{FC7434D1-AA5F-48FE-A45E-0066BCE3C2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1799" y="548680"/>
            <a:ext cx="4868932" cy="2550393"/>
          </a:xfrm>
          <a:prstGeom prst="rect">
            <a:avLst/>
          </a:prstGeom>
        </p:spPr>
      </p:pic>
    </p:spTree>
    <p:extLst>
      <p:ext uri="{BB962C8B-B14F-4D97-AF65-F5344CB8AC3E}">
        <p14:creationId xmlns:p14="http://schemas.microsoft.com/office/powerpoint/2010/main" val="2730371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1B532-2538-4E98-A746-D4F1EAAB51F4}"/>
              </a:ext>
            </a:extLst>
          </p:cNvPr>
          <p:cNvSpPr>
            <a:spLocks noGrp="1"/>
          </p:cNvSpPr>
          <p:nvPr>
            <p:ph type="title"/>
          </p:nvPr>
        </p:nvSpPr>
        <p:spPr>
          <a:xfrm>
            <a:off x="720436" y="365125"/>
            <a:ext cx="10633364" cy="1325563"/>
          </a:xfrm>
        </p:spPr>
        <p:txBody>
          <a:bodyPr/>
          <a:lstStyle/>
          <a:p>
            <a:r>
              <a:rPr lang="en-GB" b="1" dirty="0">
                <a:solidFill>
                  <a:srgbClr val="7030A0"/>
                </a:solidFill>
              </a:rPr>
              <a:t>What do you think the answers are?</a:t>
            </a:r>
          </a:p>
        </p:txBody>
      </p:sp>
      <p:sp>
        <p:nvSpPr>
          <p:cNvPr id="3" name="Content Placeholder 2">
            <a:extLst>
              <a:ext uri="{FF2B5EF4-FFF2-40B4-BE49-F238E27FC236}">
                <a16:creationId xmlns:a16="http://schemas.microsoft.com/office/drawing/2014/main" id="{8EA79700-A7EF-4CE6-B7AD-2E28CC3438A3}"/>
              </a:ext>
            </a:extLst>
          </p:cNvPr>
          <p:cNvSpPr>
            <a:spLocks noGrp="1"/>
          </p:cNvSpPr>
          <p:nvPr>
            <p:ph idx="1"/>
          </p:nvPr>
        </p:nvSpPr>
        <p:spPr>
          <a:xfrm>
            <a:off x="526473" y="1404730"/>
            <a:ext cx="10945091" cy="5453270"/>
          </a:xfrm>
        </p:spPr>
        <p:txBody>
          <a:bodyPr>
            <a:normAutofit fontScale="77500" lnSpcReduction="20000"/>
          </a:bodyPr>
          <a:lstStyle/>
          <a:p>
            <a:pPr marL="514350" indent="-514350">
              <a:buAutoNum type="arabicParenR"/>
            </a:pPr>
            <a:endParaRPr lang="en-GB" sz="4500" b="1" dirty="0"/>
          </a:p>
          <a:p>
            <a:pPr marL="514350" indent="-514350">
              <a:buAutoNum type="arabicParenR"/>
            </a:pPr>
            <a:r>
              <a:rPr lang="en-GB" sz="4500" b="1" dirty="0">
                <a:latin typeface="Times New Roman" panose="02020603050405020304" pitchFamily="18" charset="0"/>
                <a:ea typeface="Times New Roman" panose="02020603050405020304" pitchFamily="18" charset="0"/>
                <a:cs typeface="Times New Roman" panose="02020603050405020304" pitchFamily="18" charset="0"/>
              </a:rPr>
              <a:t>By 20150 the number of people on the planet will be (a) 7.5 billion  (b) 8.5 billion or (c) 10.5 billion?</a:t>
            </a:r>
            <a:endParaRPr lang="en-GB" sz="4500" b="1" dirty="0"/>
          </a:p>
          <a:p>
            <a:pPr marL="514350" indent="-514350">
              <a:buAutoNum type="arabicParenR"/>
            </a:pPr>
            <a:r>
              <a:rPr lang="en-GB" sz="4500" b="1" dirty="0">
                <a:latin typeface="Times New Roman" panose="02020603050405020304" pitchFamily="18" charset="0"/>
                <a:ea typeface="Times New Roman" panose="02020603050405020304" pitchFamily="18" charset="0"/>
                <a:cs typeface="Times New Roman" panose="02020603050405020304" pitchFamily="18" charset="0"/>
              </a:rPr>
              <a:t>We already have enough food for everyone in the world. True/false?</a:t>
            </a:r>
          </a:p>
          <a:p>
            <a:pPr marL="514350" indent="-514350">
              <a:buAutoNum type="arabicParenR"/>
            </a:pPr>
            <a:r>
              <a:rPr lang="en-GB" sz="4500" b="1" dirty="0">
                <a:latin typeface="Times New Roman" panose="02020603050405020304" pitchFamily="18" charset="0"/>
                <a:ea typeface="Times New Roman" panose="02020603050405020304" pitchFamily="18" charset="0"/>
                <a:cs typeface="Times New Roman" panose="02020603050405020304" pitchFamily="18" charset="0"/>
              </a:rPr>
              <a:t>Sheep, pigs, and chickens would all be ok if we set them free. True/false?</a:t>
            </a:r>
          </a:p>
          <a:p>
            <a:pPr marL="514350" indent="-514350">
              <a:buAutoNum type="arabicParenR"/>
            </a:pPr>
            <a:r>
              <a:rPr lang="en-GB" sz="4500" b="1" dirty="0">
                <a:latin typeface="Times New Roman" panose="02020603050405020304" pitchFamily="18" charset="0"/>
                <a:ea typeface="Times New Roman" panose="02020603050405020304" pitchFamily="18" charset="0"/>
                <a:cs typeface="Times New Roman" panose="02020603050405020304" pitchFamily="18" charset="0"/>
              </a:rPr>
              <a:t>China has plans to get its people to eat less meat. True/false?</a:t>
            </a:r>
          </a:p>
          <a:p>
            <a:pPr marL="0" indent="0">
              <a:buNone/>
            </a:pPr>
            <a:endParaRPr lang="en-GB" b="1" dirty="0">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r>
              <a:rPr lang="en-GB" sz="8700" b="1" dirty="0">
                <a:solidFill>
                  <a:srgbClr val="7030A0"/>
                </a:solidFill>
                <a:latin typeface="+mj-lt"/>
                <a:ea typeface="Times New Roman" panose="02020603050405020304" pitchFamily="18" charset="0"/>
                <a:cs typeface="Times New Roman" panose="02020603050405020304" pitchFamily="18" charset="0"/>
              </a:rPr>
              <a:t>Now read and check:</a:t>
            </a:r>
          </a:p>
          <a:p>
            <a:pPr marL="514350" indent="-514350">
              <a:buAutoNum type="arabicParenR"/>
            </a:pPr>
            <a:endParaRPr lang="en-GB" dirty="0">
              <a:latin typeface="Times New Roman" panose="02020603050405020304" pitchFamily="18" charset="0"/>
              <a:ea typeface="Times New Roman" panose="02020603050405020304" pitchFamily="18" charset="0"/>
              <a:cs typeface="Times New Roman" panose="02020603050405020304" pitchFamily="18" charset="0"/>
            </a:endParaRPr>
          </a:p>
          <a:p>
            <a:pPr marL="514350" indent="-514350">
              <a:buAutoNum type="arabicParenR"/>
            </a:pPr>
            <a:endParaRPr lang="en-GB" dirty="0">
              <a:latin typeface="Times New Roman" panose="02020603050405020304" pitchFamily="18" charset="0"/>
              <a:ea typeface="Times New Roman" panose="02020603050405020304" pitchFamily="18" charset="0"/>
              <a:cs typeface="Times New Roman" panose="02020603050405020304" pitchFamily="18" charset="0"/>
            </a:endParaRPr>
          </a:p>
          <a:p>
            <a:pPr marL="514350" indent="-514350">
              <a:buAutoNum type="arabicParenR"/>
            </a:pPr>
            <a:endParaRPr lang="en-GB" dirty="0"/>
          </a:p>
        </p:txBody>
      </p:sp>
      <p:pic>
        <p:nvPicPr>
          <p:cNvPr id="5" name="Picture 4">
            <a:extLst>
              <a:ext uri="{FF2B5EF4-FFF2-40B4-BE49-F238E27FC236}">
                <a16:creationId xmlns:a16="http://schemas.microsoft.com/office/drawing/2014/main" id="{23243F5C-CECE-41D3-B6B6-DC875906F7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44241" y="5188453"/>
            <a:ext cx="1879606" cy="1325562"/>
          </a:xfrm>
          <a:prstGeom prst="rect">
            <a:avLst/>
          </a:prstGeom>
        </p:spPr>
      </p:pic>
    </p:spTree>
    <p:extLst>
      <p:ext uri="{BB962C8B-B14F-4D97-AF65-F5344CB8AC3E}">
        <p14:creationId xmlns:p14="http://schemas.microsoft.com/office/powerpoint/2010/main" val="23907741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A10D2AD-7943-49E1-B3FD-E0B21296D203}"/>
              </a:ext>
            </a:extLst>
          </p:cNvPr>
          <p:cNvSpPr/>
          <p:nvPr/>
        </p:nvSpPr>
        <p:spPr>
          <a:xfrm>
            <a:off x="437322" y="27556"/>
            <a:ext cx="11214352" cy="7117974"/>
          </a:xfrm>
          <a:prstGeom prst="rect">
            <a:avLst/>
          </a:prstGeom>
        </p:spPr>
        <p:txBody>
          <a:bodyPr wrap="square">
            <a:spAutoFit/>
          </a:bodyPr>
          <a:lstStyle/>
          <a:p>
            <a:r>
              <a:rPr lang="en-GB" sz="2400" b="1" dirty="0"/>
              <a:t>World population is rising from 7.5 billion to 10.5 billion by 2050, we need more resources. But writer and environmentalist Paul Allen says, there is another, more political problem. He writes in BBC Good Food.  ‘Right now, we already produce more than 1.5 times the food we need for everyone on the planet. It doesn’t get to everyone in need. Having enough to eat is as much about politics and big business as dietary choices,’ </a:t>
            </a:r>
          </a:p>
          <a:p>
            <a:r>
              <a:rPr lang="en-GB" sz="2400" b="1" dirty="0"/>
              <a:t>And the global meat and dairy industries give work to millions of people, often in poor communities. And what would happen to all the animals we have for humans to eat? Would cows take over the world? Would we kill them? Or take them to safe places? Would they return to the wild? Some farm animals like broiler chickens, would not survive in the wild. Others, like sheep or pigs, would do better. </a:t>
            </a:r>
          </a:p>
          <a:p>
            <a:r>
              <a:rPr lang="en-GB" sz="2400" b="1" dirty="0"/>
              <a:t>There has been a big increase in veganism or at least consumption of vegan products. But the change to vegan food won’t be quick and so farmers can breed fewer animals as the demand falls. What happens in Asia with its big populations is important. Because we need to take action on climate change, obesity, and diabetes, in 2016 the Chinese government gave new guidelines to get the nation’s 1.3 billion people to reduce their meat consumption by 50 per cent by 2030. </a:t>
            </a:r>
          </a:p>
          <a:p>
            <a:r>
              <a:rPr lang="en-GB" sz="2400" b="1" dirty="0"/>
              <a:t>So maybe a vegan world by 2050 is possible… </a:t>
            </a:r>
          </a:p>
          <a:p>
            <a:pPr>
              <a:lnSpc>
                <a:spcPct val="107000"/>
              </a:lnSpc>
              <a:spcAft>
                <a:spcPts val="800"/>
              </a:spcAft>
            </a:pPr>
            <a:endParaRPr lang="en-GB" sz="2400" b="1"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C9F45F74-F6E9-4E6E-8A70-AD2FC12BE4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56572" y="6064603"/>
            <a:ext cx="630629" cy="553651"/>
          </a:xfrm>
          <a:prstGeom prst="rect">
            <a:avLst/>
          </a:prstGeom>
        </p:spPr>
      </p:pic>
    </p:spTree>
    <p:extLst>
      <p:ext uri="{BB962C8B-B14F-4D97-AF65-F5344CB8AC3E}">
        <p14:creationId xmlns:p14="http://schemas.microsoft.com/office/powerpoint/2010/main" val="12703718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9DE11-13EC-42F3-8B1E-6DB4E701284B}"/>
              </a:ext>
            </a:extLst>
          </p:cNvPr>
          <p:cNvSpPr>
            <a:spLocks noGrp="1"/>
          </p:cNvSpPr>
          <p:nvPr>
            <p:ph type="title"/>
          </p:nvPr>
        </p:nvSpPr>
        <p:spPr/>
        <p:txBody>
          <a:bodyPr/>
          <a:lstStyle/>
          <a:p>
            <a:r>
              <a:rPr lang="en-GB" b="1" dirty="0">
                <a:solidFill>
                  <a:srgbClr val="7030A0"/>
                </a:solidFill>
              </a:rPr>
              <a:t>Grammar</a:t>
            </a:r>
          </a:p>
        </p:txBody>
      </p:sp>
      <p:sp>
        <p:nvSpPr>
          <p:cNvPr id="3" name="Content Placeholder 2">
            <a:extLst>
              <a:ext uri="{FF2B5EF4-FFF2-40B4-BE49-F238E27FC236}">
                <a16:creationId xmlns:a16="http://schemas.microsoft.com/office/drawing/2014/main" id="{38092143-92D2-44FF-BFCA-A60EA6200322}"/>
              </a:ext>
            </a:extLst>
          </p:cNvPr>
          <p:cNvSpPr>
            <a:spLocks noGrp="1"/>
          </p:cNvSpPr>
          <p:nvPr>
            <p:ph idx="1"/>
          </p:nvPr>
        </p:nvSpPr>
        <p:spPr/>
        <p:txBody>
          <a:bodyPr>
            <a:normAutofit/>
          </a:bodyPr>
          <a:lstStyle/>
          <a:p>
            <a:pPr marL="0" indent="0">
              <a:buNone/>
            </a:pPr>
            <a:r>
              <a:rPr lang="en-GB" sz="4400" b="1" dirty="0">
                <a:solidFill>
                  <a:srgbClr val="7030A0"/>
                </a:solidFill>
                <a:latin typeface="Times New Roman" panose="02020603050405020304" pitchFamily="18" charset="0"/>
                <a:ea typeface="Times New Roman" panose="02020603050405020304" pitchFamily="18" charset="0"/>
                <a:cs typeface="Times New Roman" panose="02020603050405020304" pitchFamily="18" charset="0"/>
              </a:rPr>
              <a:t>“If we all became vegan, it would cut carbon emissions.”</a:t>
            </a:r>
          </a:p>
          <a:p>
            <a:pPr marL="742950" indent="-742950">
              <a:buFont typeface="Arial" panose="020B0604020202020204" pitchFamily="34" charset="0"/>
              <a:buAutoNum type="arabicParenR"/>
            </a:pPr>
            <a:r>
              <a:rPr lang="en-GB" sz="3600" b="1" dirty="0">
                <a:latin typeface="Times New Roman" panose="02020603050405020304" pitchFamily="18" charset="0"/>
                <a:cs typeface="Times New Roman" panose="02020603050405020304" pitchFamily="18" charset="0"/>
              </a:rPr>
              <a:t>Is the grammar: </a:t>
            </a:r>
            <a:r>
              <a:rPr lang="en-GB" sz="3600" b="1" i="1" dirty="0">
                <a:latin typeface="Times New Roman" panose="02020603050405020304" pitchFamily="18" charset="0"/>
                <a:cs typeface="Times New Roman" panose="02020603050405020304" pitchFamily="18" charset="0"/>
              </a:rPr>
              <a:t>If + past simple, + subject + would + base form </a:t>
            </a:r>
            <a:r>
              <a:rPr lang="en-GB" sz="3600" b="1" dirty="0">
                <a:latin typeface="Times New Roman" panose="02020603050405020304" pitchFamily="18" charset="0"/>
                <a:cs typeface="Times New Roman" panose="02020603050405020304" pitchFamily="18" charset="0"/>
              </a:rPr>
              <a:t>?</a:t>
            </a:r>
            <a:endParaRPr lang="en-GB" sz="3600" dirty="0"/>
          </a:p>
          <a:p>
            <a:pPr marL="742950" indent="-742950">
              <a:buAutoNum type="arabicParenR"/>
            </a:pPr>
            <a:r>
              <a:rPr lang="en-GB" sz="3600" b="1" dirty="0">
                <a:latin typeface="Times New Roman" panose="02020603050405020304" pitchFamily="18" charset="0"/>
                <a:cs typeface="Times New Roman" panose="02020603050405020304" pitchFamily="18" charset="0"/>
              </a:rPr>
              <a:t>Is this first, second, or, third conditional?</a:t>
            </a:r>
          </a:p>
          <a:p>
            <a:pPr marL="742950" indent="-742950">
              <a:buAutoNum type="arabicParenR"/>
            </a:pPr>
            <a:r>
              <a:rPr lang="en-GB" sz="3600" b="1" dirty="0">
                <a:latin typeface="Times New Roman" panose="02020603050405020304" pitchFamily="18" charset="0"/>
                <a:cs typeface="Times New Roman" panose="02020603050405020304" pitchFamily="18" charset="0"/>
              </a:rPr>
              <a:t>Are we thinking about the past, the present or the future?</a:t>
            </a:r>
          </a:p>
        </p:txBody>
      </p:sp>
      <p:pic>
        <p:nvPicPr>
          <p:cNvPr id="4" name="Picture 3">
            <a:extLst>
              <a:ext uri="{FF2B5EF4-FFF2-40B4-BE49-F238E27FC236}">
                <a16:creationId xmlns:a16="http://schemas.microsoft.com/office/drawing/2014/main" id="{3324824C-F6AE-4B06-A9CB-8793732E1B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73973" y="536037"/>
            <a:ext cx="1846206" cy="1154651"/>
          </a:xfrm>
          <a:prstGeom prst="rect">
            <a:avLst/>
          </a:prstGeom>
        </p:spPr>
      </p:pic>
    </p:spTree>
    <p:extLst>
      <p:ext uri="{BB962C8B-B14F-4D97-AF65-F5344CB8AC3E}">
        <p14:creationId xmlns:p14="http://schemas.microsoft.com/office/powerpoint/2010/main" val="33276688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5AB9B-04B8-4048-949D-78E52599B1D0}"/>
              </a:ext>
            </a:extLst>
          </p:cNvPr>
          <p:cNvSpPr>
            <a:spLocks noGrp="1"/>
          </p:cNvSpPr>
          <p:nvPr>
            <p:ph type="title"/>
          </p:nvPr>
        </p:nvSpPr>
        <p:spPr/>
        <p:txBody>
          <a:bodyPr/>
          <a:lstStyle/>
          <a:p>
            <a:r>
              <a:rPr lang="en-GB" b="1" dirty="0">
                <a:solidFill>
                  <a:srgbClr val="7030A0"/>
                </a:solidFill>
              </a:rPr>
              <a:t>Grammar</a:t>
            </a:r>
          </a:p>
        </p:txBody>
      </p:sp>
      <p:sp>
        <p:nvSpPr>
          <p:cNvPr id="3" name="Content Placeholder 2">
            <a:extLst>
              <a:ext uri="{FF2B5EF4-FFF2-40B4-BE49-F238E27FC236}">
                <a16:creationId xmlns:a16="http://schemas.microsoft.com/office/drawing/2014/main" id="{DAC0784A-6C46-4153-A1D3-4EF0609E4E01}"/>
              </a:ext>
            </a:extLst>
          </p:cNvPr>
          <p:cNvSpPr>
            <a:spLocks noGrp="1"/>
          </p:cNvSpPr>
          <p:nvPr>
            <p:ph idx="1"/>
          </p:nvPr>
        </p:nvSpPr>
        <p:spPr>
          <a:xfrm>
            <a:off x="838200" y="1690688"/>
            <a:ext cx="10515600" cy="4486275"/>
          </a:xfrm>
        </p:spPr>
        <p:txBody>
          <a:bodyPr>
            <a:normAutofit/>
          </a:bodyPr>
          <a:lstStyle/>
          <a:p>
            <a:pPr marL="0" indent="0">
              <a:buNone/>
            </a:pPr>
            <a:r>
              <a:rPr lang="en-GB" sz="6000" b="1" dirty="0">
                <a:solidFill>
                  <a:srgbClr val="7030A0"/>
                </a:solidFill>
                <a:latin typeface="Times New Roman" panose="02020603050405020304" pitchFamily="18" charset="0"/>
                <a:ea typeface="Times New Roman" panose="02020603050405020304" pitchFamily="18" charset="0"/>
                <a:cs typeface="Times New Roman" panose="02020603050405020304" pitchFamily="18" charset="0"/>
              </a:rPr>
              <a:t>If we all became vegan, …</a:t>
            </a:r>
          </a:p>
          <a:p>
            <a:pPr marL="0" indent="0">
              <a:buNone/>
            </a:pPr>
            <a:endParaRPr lang="en-GB" sz="6000" b="1" dirty="0">
              <a:solidFill>
                <a:srgbClr val="7030A0"/>
              </a:solidFill>
              <a:latin typeface="Times New Roman" panose="02020603050405020304" pitchFamily="18" charset="0"/>
              <a:cs typeface="Times New Roman" panose="02020603050405020304" pitchFamily="18" charset="0"/>
            </a:endParaRPr>
          </a:p>
          <a:p>
            <a:pPr marL="0" indent="0">
              <a:buNone/>
            </a:pPr>
            <a:r>
              <a:rPr lang="en-GB" sz="4000" b="1" dirty="0">
                <a:latin typeface="Times New Roman" panose="02020603050405020304" pitchFamily="18" charset="0"/>
                <a:cs typeface="Times New Roman" panose="02020603050405020304" pitchFamily="18" charset="0"/>
              </a:rPr>
              <a:t>Finish this sentence in 5 different ways.</a:t>
            </a:r>
            <a:endParaRPr lang="en-GB" sz="4000" dirty="0"/>
          </a:p>
        </p:txBody>
      </p:sp>
      <p:pic>
        <p:nvPicPr>
          <p:cNvPr id="4" name="Picture 3">
            <a:extLst>
              <a:ext uri="{FF2B5EF4-FFF2-40B4-BE49-F238E27FC236}">
                <a16:creationId xmlns:a16="http://schemas.microsoft.com/office/drawing/2014/main" id="{05667134-625A-461F-A7FA-6172F75006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38445" y="450581"/>
            <a:ext cx="1846206" cy="1154651"/>
          </a:xfrm>
          <a:prstGeom prst="rect">
            <a:avLst/>
          </a:prstGeom>
        </p:spPr>
      </p:pic>
    </p:spTree>
    <p:extLst>
      <p:ext uri="{BB962C8B-B14F-4D97-AF65-F5344CB8AC3E}">
        <p14:creationId xmlns:p14="http://schemas.microsoft.com/office/powerpoint/2010/main" val="22095253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D2295-5546-4893-941D-743A32A3D377}"/>
              </a:ext>
            </a:extLst>
          </p:cNvPr>
          <p:cNvSpPr>
            <a:spLocks noGrp="1"/>
          </p:cNvSpPr>
          <p:nvPr>
            <p:ph type="title"/>
          </p:nvPr>
        </p:nvSpPr>
        <p:spPr/>
        <p:txBody>
          <a:bodyPr/>
          <a:lstStyle/>
          <a:p>
            <a:r>
              <a:rPr lang="en-GB" b="1" dirty="0">
                <a:solidFill>
                  <a:srgbClr val="7030A0"/>
                </a:solidFill>
              </a:rPr>
              <a:t>Vegan or not vegan? Ask your partner.</a:t>
            </a:r>
          </a:p>
        </p:txBody>
      </p:sp>
      <p:sp>
        <p:nvSpPr>
          <p:cNvPr id="3" name="Content Placeholder 2">
            <a:extLst>
              <a:ext uri="{FF2B5EF4-FFF2-40B4-BE49-F238E27FC236}">
                <a16:creationId xmlns:a16="http://schemas.microsoft.com/office/drawing/2014/main" id="{E102E470-CD00-4640-B064-66C80D992EA6}"/>
              </a:ext>
            </a:extLst>
          </p:cNvPr>
          <p:cNvSpPr>
            <a:spLocks noGrp="1"/>
          </p:cNvSpPr>
          <p:nvPr>
            <p:ph idx="1"/>
          </p:nvPr>
        </p:nvSpPr>
        <p:spPr/>
        <p:txBody>
          <a:bodyPr>
            <a:normAutofit/>
          </a:bodyPr>
          <a:lstStyle/>
          <a:p>
            <a:pPr marL="514350" indent="-514350">
              <a:buAutoNum type="arabicParenR"/>
            </a:pPr>
            <a:r>
              <a:rPr lang="en-GB" sz="4000" dirty="0"/>
              <a:t>Are you vegan?</a:t>
            </a:r>
          </a:p>
          <a:p>
            <a:pPr marL="514350" indent="-514350">
              <a:buAutoNum type="arabicParenR"/>
            </a:pPr>
            <a:r>
              <a:rPr lang="en-GB" sz="4000" dirty="0"/>
              <a:t>Do you know any vegans? In your class? Family?</a:t>
            </a:r>
          </a:p>
          <a:p>
            <a:pPr marL="514350" indent="-514350">
              <a:buAutoNum type="arabicParenR"/>
            </a:pPr>
            <a:r>
              <a:rPr lang="en-GB" sz="4000" dirty="0"/>
              <a:t>Do you think you could follow a vegan diet? What would be difficult? What problems would there be?</a:t>
            </a:r>
          </a:p>
          <a:p>
            <a:pPr marL="514350" indent="-514350">
              <a:buAutoNum type="arabicParenR"/>
            </a:pPr>
            <a:r>
              <a:rPr lang="en-GB" sz="4000" dirty="0"/>
              <a:t>What would be the best way to become vegan?</a:t>
            </a:r>
          </a:p>
        </p:txBody>
      </p:sp>
      <p:pic>
        <p:nvPicPr>
          <p:cNvPr id="4" name="Picture 3">
            <a:extLst>
              <a:ext uri="{FF2B5EF4-FFF2-40B4-BE49-F238E27FC236}">
                <a16:creationId xmlns:a16="http://schemas.microsoft.com/office/drawing/2014/main" id="{E7CCCF4A-2C38-4089-A193-9B8C9AED9C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74193" y="681037"/>
            <a:ext cx="1879607" cy="1325563"/>
          </a:xfrm>
          <a:prstGeom prst="rect">
            <a:avLst/>
          </a:prstGeom>
        </p:spPr>
      </p:pic>
    </p:spTree>
    <p:extLst>
      <p:ext uri="{BB962C8B-B14F-4D97-AF65-F5344CB8AC3E}">
        <p14:creationId xmlns:p14="http://schemas.microsoft.com/office/powerpoint/2010/main" val="39074988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69DFC-C80F-4397-A2F1-D72E5CF2627B}"/>
              </a:ext>
            </a:extLst>
          </p:cNvPr>
          <p:cNvSpPr>
            <a:spLocks noGrp="1"/>
          </p:cNvSpPr>
          <p:nvPr>
            <p:ph type="title"/>
          </p:nvPr>
        </p:nvSpPr>
        <p:spPr/>
        <p:txBody>
          <a:bodyPr/>
          <a:lstStyle/>
          <a:p>
            <a:r>
              <a:rPr lang="en-GB" b="1" dirty="0">
                <a:solidFill>
                  <a:srgbClr val="7030A0"/>
                </a:solidFill>
              </a:rPr>
              <a:t>Homework</a:t>
            </a:r>
          </a:p>
        </p:txBody>
      </p:sp>
      <p:sp>
        <p:nvSpPr>
          <p:cNvPr id="3" name="Content Placeholder 2">
            <a:extLst>
              <a:ext uri="{FF2B5EF4-FFF2-40B4-BE49-F238E27FC236}">
                <a16:creationId xmlns:a16="http://schemas.microsoft.com/office/drawing/2014/main" id="{853B379B-83ED-4118-86EA-17730D683B2B}"/>
              </a:ext>
            </a:extLst>
          </p:cNvPr>
          <p:cNvSpPr>
            <a:spLocks noGrp="1"/>
          </p:cNvSpPr>
          <p:nvPr>
            <p:ph idx="1"/>
          </p:nvPr>
        </p:nvSpPr>
        <p:spPr/>
        <p:txBody>
          <a:bodyPr>
            <a:normAutofit/>
          </a:bodyPr>
          <a:lstStyle/>
          <a:p>
            <a:pPr marL="0" indent="0">
              <a:buNone/>
            </a:pPr>
            <a:r>
              <a:rPr lang="en-GB" sz="4800" dirty="0"/>
              <a:t>Write an email to a friend explaining why you do or why you don’t think you could become vegan.</a:t>
            </a:r>
          </a:p>
          <a:p>
            <a:pPr marL="0" indent="0">
              <a:buNone/>
            </a:pPr>
            <a:r>
              <a:rPr lang="en-GB" sz="4800" dirty="0"/>
              <a:t>Use at least one second conditional sentence.</a:t>
            </a:r>
          </a:p>
        </p:txBody>
      </p:sp>
      <p:pic>
        <p:nvPicPr>
          <p:cNvPr id="4" name="Picture 3">
            <a:extLst>
              <a:ext uri="{FF2B5EF4-FFF2-40B4-BE49-F238E27FC236}">
                <a16:creationId xmlns:a16="http://schemas.microsoft.com/office/drawing/2014/main" id="{39646C07-96F7-437C-940A-0BB759FD4DD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286861">
            <a:off x="9675212" y="4705791"/>
            <a:ext cx="1400384" cy="1786890"/>
          </a:xfrm>
          <a:prstGeom prst="rect">
            <a:avLst/>
          </a:prstGeom>
        </p:spPr>
      </p:pic>
    </p:spTree>
    <p:extLst>
      <p:ext uri="{BB962C8B-B14F-4D97-AF65-F5344CB8AC3E}">
        <p14:creationId xmlns:p14="http://schemas.microsoft.com/office/powerpoint/2010/main" val="2054984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72928-9E2D-47F1-AFC5-CC15B7694E23}"/>
              </a:ext>
            </a:extLst>
          </p:cNvPr>
          <p:cNvSpPr>
            <a:spLocks noGrp="1"/>
          </p:cNvSpPr>
          <p:nvPr>
            <p:ph type="title"/>
          </p:nvPr>
        </p:nvSpPr>
        <p:spPr/>
        <p:txBody>
          <a:bodyPr>
            <a:normAutofit/>
          </a:bodyPr>
          <a:lstStyle/>
          <a:p>
            <a:r>
              <a:rPr lang="en-GB" sz="2800" b="1" dirty="0">
                <a:solidFill>
                  <a:srgbClr val="7030A0"/>
                </a:solidFill>
              </a:rPr>
              <a:t> What can you see? What do you think it is about?</a:t>
            </a:r>
          </a:p>
        </p:txBody>
      </p:sp>
      <p:sp>
        <p:nvSpPr>
          <p:cNvPr id="3" name="Content Placeholder 2">
            <a:extLst>
              <a:ext uri="{FF2B5EF4-FFF2-40B4-BE49-F238E27FC236}">
                <a16:creationId xmlns:a16="http://schemas.microsoft.com/office/drawing/2014/main" id="{C9AEC381-16C9-4E23-8C01-31FC341AED2F}"/>
              </a:ext>
            </a:extLst>
          </p:cNvPr>
          <p:cNvSpPr>
            <a:spLocks noGrp="1"/>
          </p:cNvSpPr>
          <p:nvPr>
            <p:ph idx="1"/>
          </p:nvPr>
        </p:nvSpPr>
        <p:spPr/>
        <p:txBody>
          <a:bodyPr/>
          <a:lstStyle/>
          <a:p>
            <a:pPr marL="0" indent="0">
              <a:buNone/>
            </a:pPr>
            <a:endParaRPr lang="en-GB" dirty="0"/>
          </a:p>
          <a:p>
            <a:pPr marL="0" indent="0">
              <a:buNone/>
            </a:pPr>
            <a:endParaRPr lang="en-GB" dirty="0"/>
          </a:p>
        </p:txBody>
      </p:sp>
      <p:pic>
        <p:nvPicPr>
          <p:cNvPr id="5" name="Picture 4">
            <a:extLst>
              <a:ext uri="{FF2B5EF4-FFF2-40B4-BE49-F238E27FC236}">
                <a16:creationId xmlns:a16="http://schemas.microsoft.com/office/drawing/2014/main" id="{158A3046-745D-4568-86C1-D67B51CC16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86" y="1274618"/>
            <a:ext cx="9359022" cy="4902345"/>
          </a:xfrm>
          <a:prstGeom prst="rect">
            <a:avLst/>
          </a:prstGeom>
        </p:spPr>
      </p:pic>
    </p:spTree>
    <p:extLst>
      <p:ext uri="{BB962C8B-B14F-4D97-AF65-F5344CB8AC3E}">
        <p14:creationId xmlns:p14="http://schemas.microsoft.com/office/powerpoint/2010/main" val="30702153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E6A69-2DE4-4F01-A55E-2BF439CC7FC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C39F476-1875-4702-BBCA-CADFE08575DE}"/>
              </a:ext>
            </a:extLst>
          </p:cNvPr>
          <p:cNvSpPr>
            <a:spLocks noGrp="1"/>
          </p:cNvSpPr>
          <p:nvPr>
            <p:ph idx="1"/>
          </p:nvPr>
        </p:nvSpPr>
        <p:spPr/>
        <p:txBody>
          <a:bodyPr>
            <a:normAutofit lnSpcReduction="10000"/>
          </a:bodyPr>
          <a:lstStyle/>
          <a:p>
            <a:pPr marL="0" indent="0">
              <a:buNone/>
            </a:pPr>
            <a:r>
              <a:rPr lang="en-GB" dirty="0"/>
              <a:t>                                                                         </a:t>
            </a:r>
          </a:p>
          <a:p>
            <a:pPr marL="0" indent="0">
              <a:buNone/>
            </a:pPr>
            <a:r>
              <a:rPr lang="en-GB" sz="4000" dirty="0"/>
              <a:t>                              </a:t>
            </a:r>
            <a:r>
              <a:rPr lang="en-GB" sz="4000" b="1" u="sng" dirty="0">
                <a:solidFill>
                  <a:srgbClr val="7030A0"/>
                </a:solidFill>
              </a:rPr>
              <a:t>this lesson</a:t>
            </a:r>
          </a:p>
          <a:p>
            <a:pPr marL="0" indent="0">
              <a:buNone/>
            </a:pPr>
            <a:endParaRPr lang="en-GB" dirty="0"/>
          </a:p>
          <a:p>
            <a:pPr marL="0" indent="0">
              <a:buNone/>
            </a:pPr>
            <a:r>
              <a:rPr lang="en-GB" dirty="0"/>
              <a:t>                                                                                     </a:t>
            </a:r>
          </a:p>
          <a:p>
            <a:pPr marL="0" indent="0">
              <a:buNone/>
            </a:pPr>
            <a:endParaRPr lang="en-GB" dirty="0"/>
          </a:p>
          <a:p>
            <a:pPr marL="0" indent="0">
              <a:buNone/>
            </a:pPr>
            <a:endParaRPr lang="en-GB" dirty="0"/>
          </a:p>
          <a:p>
            <a:pPr marL="0" indent="0">
              <a:buNone/>
            </a:pPr>
            <a:r>
              <a:rPr lang="en-GB" dirty="0"/>
              <a:t>                        </a:t>
            </a:r>
          </a:p>
          <a:p>
            <a:pPr marL="0" indent="0">
              <a:buNone/>
            </a:pPr>
            <a:r>
              <a:rPr lang="en-GB" dirty="0"/>
              <a:t>                             </a:t>
            </a:r>
            <a:r>
              <a:rPr lang="en-GB" b="1" dirty="0"/>
              <a:t> </a:t>
            </a:r>
            <a:r>
              <a:rPr lang="en-GB" sz="4800" b="1" dirty="0">
                <a:solidFill>
                  <a:srgbClr val="7030A0"/>
                </a:solidFill>
              </a:rPr>
              <a:t> </a:t>
            </a:r>
          </a:p>
        </p:txBody>
      </p:sp>
      <p:pic>
        <p:nvPicPr>
          <p:cNvPr id="10" name="Picture 9">
            <a:extLst>
              <a:ext uri="{FF2B5EF4-FFF2-40B4-BE49-F238E27FC236}">
                <a16:creationId xmlns:a16="http://schemas.microsoft.com/office/drawing/2014/main" id="{F7A60B1D-537D-41F3-8514-DB6A92E94F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21171" y="821635"/>
            <a:ext cx="2753186" cy="1941641"/>
          </a:xfrm>
          <a:prstGeom prst="rect">
            <a:avLst/>
          </a:prstGeom>
        </p:spPr>
      </p:pic>
      <p:pic>
        <p:nvPicPr>
          <p:cNvPr id="11" name="Picture 10">
            <a:extLst>
              <a:ext uri="{FF2B5EF4-FFF2-40B4-BE49-F238E27FC236}">
                <a16:creationId xmlns:a16="http://schemas.microsoft.com/office/drawing/2014/main" id="{21B315C5-E66E-4037-8C15-68A5544020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409" y="3022887"/>
            <a:ext cx="3239290" cy="1789066"/>
          </a:xfrm>
          <a:prstGeom prst="rect">
            <a:avLst/>
          </a:prstGeom>
        </p:spPr>
      </p:pic>
      <p:pic>
        <p:nvPicPr>
          <p:cNvPr id="12" name="Picture 11">
            <a:extLst>
              <a:ext uri="{FF2B5EF4-FFF2-40B4-BE49-F238E27FC236}">
                <a16:creationId xmlns:a16="http://schemas.microsoft.com/office/drawing/2014/main" id="{DD47F15E-5D10-4F39-AF01-29E7EAB01B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96131" y="3022886"/>
            <a:ext cx="2028825" cy="1781175"/>
          </a:xfrm>
          <a:prstGeom prst="rect">
            <a:avLst/>
          </a:prstGeom>
        </p:spPr>
      </p:pic>
      <p:pic>
        <p:nvPicPr>
          <p:cNvPr id="13" name="Picture 12">
            <a:extLst>
              <a:ext uri="{FF2B5EF4-FFF2-40B4-BE49-F238E27FC236}">
                <a16:creationId xmlns:a16="http://schemas.microsoft.com/office/drawing/2014/main" id="{E90D9AAC-9159-487A-9DFC-1C0A30D2017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286861">
            <a:off x="7991861" y="4819793"/>
            <a:ext cx="1400384" cy="1786890"/>
          </a:xfrm>
          <a:prstGeom prst="rect">
            <a:avLst/>
          </a:prstGeom>
        </p:spPr>
      </p:pic>
      <p:cxnSp>
        <p:nvCxnSpPr>
          <p:cNvPr id="15" name="Straight Connector 14">
            <a:extLst>
              <a:ext uri="{FF2B5EF4-FFF2-40B4-BE49-F238E27FC236}">
                <a16:creationId xmlns:a16="http://schemas.microsoft.com/office/drawing/2014/main" id="{0247BEBB-F03A-470A-A31A-FF06586AA027}"/>
              </a:ext>
            </a:extLst>
          </p:cNvPr>
          <p:cNvCxnSpPr/>
          <p:nvPr/>
        </p:nvCxnSpPr>
        <p:spPr>
          <a:xfrm flipV="1">
            <a:off x="6997538" y="2584174"/>
            <a:ext cx="716119" cy="3664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7BC2333-592E-40A7-8A11-F1AFDD47D450}"/>
              </a:ext>
            </a:extLst>
          </p:cNvPr>
          <p:cNvCxnSpPr/>
          <p:nvPr/>
        </p:nvCxnSpPr>
        <p:spPr>
          <a:xfrm flipH="1" flipV="1">
            <a:off x="2676179" y="4496096"/>
            <a:ext cx="1431605" cy="1280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5099D5A-3BE8-478F-B006-7A8FDDB265AD}"/>
              </a:ext>
            </a:extLst>
          </p:cNvPr>
          <p:cNvCxnSpPr/>
          <p:nvPr/>
        </p:nvCxnSpPr>
        <p:spPr>
          <a:xfrm flipV="1">
            <a:off x="6997538" y="4058074"/>
            <a:ext cx="2093453" cy="3050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8EA22A7-5118-42E2-BBCA-2D5A8CB04266}"/>
              </a:ext>
            </a:extLst>
          </p:cNvPr>
          <p:cNvCxnSpPr/>
          <p:nvPr/>
        </p:nvCxnSpPr>
        <p:spPr>
          <a:xfrm>
            <a:off x="5764696" y="4740016"/>
            <a:ext cx="2279568" cy="931914"/>
          </a:xfrm>
          <a:prstGeom prst="line">
            <a:avLst/>
          </a:prstGeom>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F2CAFD7-B882-4AF4-B379-BAE8D7A35A9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6926" y="2919922"/>
            <a:ext cx="3755749" cy="1967297"/>
          </a:xfrm>
          <a:prstGeom prst="rect">
            <a:avLst/>
          </a:prstGeom>
        </p:spPr>
      </p:pic>
      <p:pic>
        <p:nvPicPr>
          <p:cNvPr id="7" name="Picture 6">
            <a:extLst>
              <a:ext uri="{FF2B5EF4-FFF2-40B4-BE49-F238E27FC236}">
                <a16:creationId xmlns:a16="http://schemas.microsoft.com/office/drawing/2014/main" id="{6FB1A7AA-F6E4-4A38-9F70-35979CFA05F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29973" y="5431889"/>
            <a:ext cx="1846206" cy="1154651"/>
          </a:xfrm>
          <a:prstGeom prst="rect">
            <a:avLst/>
          </a:prstGeom>
        </p:spPr>
      </p:pic>
      <p:cxnSp>
        <p:nvCxnSpPr>
          <p:cNvPr id="9" name="Straight Connector 8">
            <a:extLst>
              <a:ext uri="{FF2B5EF4-FFF2-40B4-BE49-F238E27FC236}">
                <a16:creationId xmlns:a16="http://schemas.microsoft.com/office/drawing/2014/main" id="{71EF2482-B44E-416B-8339-CDAD1FE48AEA}"/>
              </a:ext>
            </a:extLst>
          </p:cNvPr>
          <p:cNvCxnSpPr>
            <a:stCxn id="7" idx="3"/>
          </p:cNvCxnSpPr>
          <p:nvPr/>
        </p:nvCxnSpPr>
        <p:spPr>
          <a:xfrm flipV="1">
            <a:off x="2676179" y="4823248"/>
            <a:ext cx="2004923" cy="118596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962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16632"/>
            <a:ext cx="2458616" cy="864096"/>
          </a:xfrm>
        </p:spPr>
        <p:txBody>
          <a:bodyPr>
            <a:normAutofit/>
          </a:bodyPr>
          <a:lstStyle/>
          <a:p>
            <a:r>
              <a:rPr lang="en-GB" b="1" dirty="0">
                <a:solidFill>
                  <a:srgbClr val="7030A0"/>
                </a:solidFill>
              </a:rPr>
              <a:t>Match:</a:t>
            </a:r>
          </a:p>
        </p:txBody>
      </p:sp>
      <p:sp>
        <p:nvSpPr>
          <p:cNvPr id="4" name="Content Placeholder 3"/>
          <p:cNvSpPr>
            <a:spLocks noGrp="1"/>
          </p:cNvSpPr>
          <p:nvPr>
            <p:ph sz="half" idx="1"/>
          </p:nvPr>
        </p:nvSpPr>
        <p:spPr>
          <a:xfrm>
            <a:off x="1524000" y="980728"/>
            <a:ext cx="3131840" cy="5688632"/>
          </a:xfrm>
        </p:spPr>
        <p:txBody>
          <a:bodyPr>
            <a:normAutofit fontScale="85000" lnSpcReduction="20000"/>
          </a:bodyPr>
          <a:lstStyle/>
          <a:p>
            <a:pPr marL="0" indent="0">
              <a:buNone/>
            </a:pPr>
            <a:r>
              <a:rPr lang="en-GB" sz="4200" b="1" dirty="0">
                <a:solidFill>
                  <a:srgbClr val="C00000"/>
                </a:solidFill>
              </a:rPr>
              <a:t>1) vegan</a:t>
            </a:r>
          </a:p>
          <a:p>
            <a:pPr marL="0" indent="0">
              <a:buNone/>
            </a:pPr>
            <a:r>
              <a:rPr lang="en-GB" sz="4200" b="1" dirty="0">
                <a:solidFill>
                  <a:srgbClr val="C00000"/>
                </a:solidFill>
              </a:rPr>
              <a:t>2) drought</a:t>
            </a:r>
          </a:p>
          <a:p>
            <a:pPr marL="0" indent="0">
              <a:buNone/>
            </a:pPr>
            <a:r>
              <a:rPr lang="en-GB" sz="4200" b="1" dirty="0">
                <a:solidFill>
                  <a:srgbClr val="C00000"/>
                </a:solidFill>
              </a:rPr>
              <a:t>3) flush</a:t>
            </a:r>
          </a:p>
          <a:p>
            <a:pPr marL="0" indent="0">
              <a:buNone/>
            </a:pPr>
            <a:r>
              <a:rPr lang="en-GB" sz="4200" b="1" dirty="0">
                <a:solidFill>
                  <a:srgbClr val="C00000"/>
                </a:solidFill>
              </a:rPr>
              <a:t>4) campaign</a:t>
            </a:r>
          </a:p>
          <a:p>
            <a:pPr marL="0" indent="0">
              <a:buNone/>
            </a:pPr>
            <a:r>
              <a:rPr lang="en-GB" sz="4200" b="1" dirty="0">
                <a:solidFill>
                  <a:srgbClr val="C00000"/>
                </a:solidFill>
              </a:rPr>
              <a:t>5) benefit</a:t>
            </a:r>
          </a:p>
          <a:p>
            <a:pPr marL="0" indent="0">
              <a:buNone/>
            </a:pPr>
            <a:r>
              <a:rPr lang="en-GB" sz="4200" b="1" dirty="0">
                <a:solidFill>
                  <a:srgbClr val="C00000"/>
                </a:solidFill>
              </a:rPr>
              <a:t>6) chronic</a:t>
            </a:r>
          </a:p>
          <a:p>
            <a:pPr marL="0" indent="0">
              <a:buNone/>
            </a:pPr>
            <a:r>
              <a:rPr lang="en-GB" sz="4200" b="1" dirty="0">
                <a:solidFill>
                  <a:srgbClr val="C00000"/>
                </a:solidFill>
              </a:rPr>
              <a:t>7) agricultural</a:t>
            </a:r>
            <a:endParaRPr lang="en-GB" sz="4200" b="1" i="1" dirty="0">
              <a:solidFill>
                <a:srgbClr val="C00000"/>
              </a:solidFill>
            </a:endParaRPr>
          </a:p>
          <a:p>
            <a:pPr marL="0" indent="0">
              <a:buNone/>
            </a:pPr>
            <a:r>
              <a:rPr lang="en-GB" sz="4200" b="1" dirty="0">
                <a:solidFill>
                  <a:srgbClr val="C00000"/>
                </a:solidFill>
              </a:rPr>
              <a:t>8) obesity</a:t>
            </a:r>
          </a:p>
          <a:p>
            <a:pPr marL="0" indent="0">
              <a:buNone/>
            </a:pPr>
            <a:r>
              <a:rPr lang="en-GB" sz="4200" b="1" dirty="0">
                <a:solidFill>
                  <a:srgbClr val="C00000"/>
                </a:solidFill>
              </a:rPr>
              <a:t>9) diabetes</a:t>
            </a:r>
          </a:p>
          <a:p>
            <a:pPr marL="0" indent="0">
              <a:buNone/>
            </a:pPr>
            <a:r>
              <a:rPr lang="en-GB" sz="4200" b="1" dirty="0">
                <a:solidFill>
                  <a:srgbClr val="C00000"/>
                </a:solidFill>
              </a:rPr>
              <a:t>10) consumption</a:t>
            </a:r>
          </a:p>
          <a:p>
            <a:pPr marL="0" indent="0">
              <a:buNone/>
            </a:pPr>
            <a:endParaRPr lang="en-GB" sz="3200" b="1" dirty="0">
              <a:solidFill>
                <a:srgbClr val="C00000"/>
              </a:solidFill>
            </a:endParaRPr>
          </a:p>
          <a:p>
            <a:pPr marL="0" indent="0">
              <a:buNone/>
            </a:pPr>
            <a:endParaRPr lang="en-GB" sz="3200" b="1" dirty="0">
              <a:solidFill>
                <a:srgbClr val="C00000"/>
              </a:solidFill>
            </a:endParaRPr>
          </a:p>
          <a:p>
            <a:pPr marL="0" indent="0">
              <a:buNone/>
            </a:pPr>
            <a:endParaRPr lang="en-GB" sz="3200" b="1" dirty="0">
              <a:solidFill>
                <a:srgbClr val="C00000"/>
              </a:solidFill>
            </a:endParaRPr>
          </a:p>
          <a:p>
            <a:pPr marL="0" indent="0">
              <a:buNone/>
            </a:pPr>
            <a:endParaRPr lang="en-GB" dirty="0"/>
          </a:p>
          <a:p>
            <a:pPr marL="0" indent="0">
              <a:buNone/>
            </a:pPr>
            <a:endParaRPr lang="en-GB" dirty="0"/>
          </a:p>
        </p:txBody>
      </p:sp>
      <p:sp>
        <p:nvSpPr>
          <p:cNvPr id="5" name="Content Placeholder 4"/>
          <p:cNvSpPr>
            <a:spLocks noGrp="1"/>
          </p:cNvSpPr>
          <p:nvPr>
            <p:ph sz="half" idx="2"/>
          </p:nvPr>
        </p:nvSpPr>
        <p:spPr>
          <a:xfrm>
            <a:off x="4511824" y="0"/>
            <a:ext cx="6048672" cy="6858000"/>
          </a:xfrm>
        </p:spPr>
        <p:txBody>
          <a:bodyPr>
            <a:normAutofit fontScale="85000" lnSpcReduction="20000"/>
          </a:bodyPr>
          <a:lstStyle/>
          <a:p>
            <a:pPr marL="0" indent="0">
              <a:buNone/>
            </a:pPr>
            <a:r>
              <a:rPr lang="en-GB" sz="2900" b="1" dirty="0">
                <a:solidFill>
                  <a:srgbClr val="7030A0"/>
                </a:solidFill>
              </a:rPr>
              <a:t> </a:t>
            </a:r>
          </a:p>
          <a:p>
            <a:pPr marL="0" indent="0">
              <a:buNone/>
            </a:pPr>
            <a:r>
              <a:rPr lang="en-GB" sz="3300" b="1" dirty="0">
                <a:solidFill>
                  <a:srgbClr val="7030A0"/>
                </a:solidFill>
              </a:rPr>
              <a:t>a) when there is no rain and it is a problem</a:t>
            </a:r>
          </a:p>
          <a:p>
            <a:pPr marL="0" indent="0">
              <a:buNone/>
            </a:pPr>
            <a:r>
              <a:rPr lang="en-GB" sz="3300" b="1" dirty="0">
                <a:solidFill>
                  <a:srgbClr val="7030A0"/>
                </a:solidFill>
              </a:rPr>
              <a:t>b) when being overweight is an illness                  </a:t>
            </a:r>
          </a:p>
          <a:p>
            <a:pPr marL="0" indent="0">
              <a:buNone/>
            </a:pPr>
            <a:r>
              <a:rPr lang="en-GB" sz="3300" b="1" dirty="0">
                <a:solidFill>
                  <a:srgbClr val="7030A0"/>
                </a:solidFill>
              </a:rPr>
              <a:t>c) used for farming</a:t>
            </a:r>
          </a:p>
          <a:p>
            <a:pPr marL="0" indent="0">
              <a:buNone/>
            </a:pPr>
            <a:r>
              <a:rPr lang="en-GB" sz="3300" b="1" dirty="0">
                <a:solidFill>
                  <a:srgbClr val="7030A0"/>
                </a:solidFill>
              </a:rPr>
              <a:t>d) someone who eats no meat, no fish, no dairy food (eggs, milk, yoghurt)</a:t>
            </a:r>
          </a:p>
          <a:p>
            <a:pPr marL="0" indent="0">
              <a:buNone/>
            </a:pPr>
            <a:r>
              <a:rPr lang="en-GB" sz="3300" b="1" dirty="0">
                <a:solidFill>
                  <a:srgbClr val="7030A0"/>
                </a:solidFill>
              </a:rPr>
              <a:t>e) use water to clean the toilet</a:t>
            </a:r>
          </a:p>
          <a:p>
            <a:pPr marL="0" indent="0">
              <a:buNone/>
            </a:pPr>
            <a:r>
              <a:rPr lang="en-GB" sz="3300" b="1" dirty="0">
                <a:solidFill>
                  <a:srgbClr val="7030A0"/>
                </a:solidFill>
              </a:rPr>
              <a:t>f) a good effect</a:t>
            </a:r>
          </a:p>
          <a:p>
            <a:pPr marL="0" indent="0">
              <a:buNone/>
            </a:pPr>
            <a:r>
              <a:rPr lang="en-GB" sz="3300" b="1" dirty="0">
                <a:solidFill>
                  <a:srgbClr val="7030A0"/>
                </a:solidFill>
              </a:rPr>
              <a:t>g) illness lasting a long time</a:t>
            </a:r>
          </a:p>
          <a:p>
            <a:pPr marL="0" indent="0">
              <a:buNone/>
            </a:pPr>
            <a:r>
              <a:rPr lang="en-GB" sz="3300" b="1" dirty="0">
                <a:solidFill>
                  <a:srgbClr val="7030A0"/>
                </a:solidFill>
              </a:rPr>
              <a:t>h) illness when the body can’t control the sugar in the body</a:t>
            </a:r>
          </a:p>
          <a:p>
            <a:pPr marL="0" indent="0">
              <a:buNone/>
            </a:pPr>
            <a:r>
              <a:rPr lang="en-GB" sz="3300" b="1" dirty="0" err="1">
                <a:solidFill>
                  <a:srgbClr val="7030A0"/>
                </a:solidFill>
              </a:rPr>
              <a:t>i</a:t>
            </a:r>
            <a:r>
              <a:rPr lang="en-GB" sz="3300" b="1" dirty="0">
                <a:solidFill>
                  <a:srgbClr val="7030A0"/>
                </a:solidFill>
              </a:rPr>
              <a:t>) planned action by a group to make a</a:t>
            </a:r>
          </a:p>
          <a:p>
            <a:pPr marL="0" indent="0">
              <a:buNone/>
            </a:pPr>
            <a:r>
              <a:rPr lang="en-GB" sz="3300" b="1" dirty="0">
                <a:solidFill>
                  <a:srgbClr val="7030A0"/>
                </a:solidFill>
              </a:rPr>
              <a:t>    change</a:t>
            </a:r>
          </a:p>
          <a:p>
            <a:pPr marL="0" indent="0">
              <a:buNone/>
            </a:pPr>
            <a:r>
              <a:rPr lang="en-GB" sz="3300" b="1" dirty="0">
                <a:solidFill>
                  <a:srgbClr val="7030A0"/>
                </a:solidFill>
              </a:rPr>
              <a:t>j) this is how much we use or eat</a:t>
            </a:r>
          </a:p>
        </p:txBody>
      </p:sp>
      <p:pic>
        <p:nvPicPr>
          <p:cNvPr id="8" name="Picture 7">
            <a:extLst>
              <a:ext uri="{FF2B5EF4-FFF2-40B4-BE49-F238E27FC236}">
                <a16:creationId xmlns:a16="http://schemas.microsoft.com/office/drawing/2014/main" id="{E01CBBBE-E248-4BAE-B9D1-5B2ABB7F70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073" y="312757"/>
            <a:ext cx="1209431" cy="667971"/>
          </a:xfrm>
          <a:prstGeom prst="rect">
            <a:avLst/>
          </a:prstGeom>
        </p:spPr>
      </p:pic>
    </p:spTree>
    <p:extLst>
      <p:ext uri="{BB962C8B-B14F-4D97-AF65-F5344CB8AC3E}">
        <p14:creationId xmlns:p14="http://schemas.microsoft.com/office/powerpoint/2010/main" val="1752660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23FA3-7D65-4613-85C8-ADFEE288926B}"/>
              </a:ext>
            </a:extLst>
          </p:cNvPr>
          <p:cNvSpPr>
            <a:spLocks noGrp="1"/>
          </p:cNvSpPr>
          <p:nvPr>
            <p:ph type="title"/>
          </p:nvPr>
        </p:nvSpPr>
        <p:spPr>
          <a:xfrm>
            <a:off x="318052" y="198023"/>
            <a:ext cx="11035748" cy="867327"/>
          </a:xfrm>
        </p:spPr>
        <p:txBody>
          <a:bodyPr>
            <a:normAutofit/>
          </a:bodyPr>
          <a:lstStyle/>
          <a:p>
            <a:r>
              <a:rPr lang="en-GB" b="1" dirty="0">
                <a:solidFill>
                  <a:srgbClr val="7030A0"/>
                </a:solidFill>
              </a:rPr>
              <a:t>What do you think?</a:t>
            </a:r>
          </a:p>
        </p:txBody>
      </p:sp>
      <p:sp>
        <p:nvSpPr>
          <p:cNvPr id="3" name="Content Placeholder 2">
            <a:extLst>
              <a:ext uri="{FF2B5EF4-FFF2-40B4-BE49-F238E27FC236}">
                <a16:creationId xmlns:a16="http://schemas.microsoft.com/office/drawing/2014/main" id="{36B4C5F6-3E90-422C-8D54-BDED378C3721}"/>
              </a:ext>
            </a:extLst>
          </p:cNvPr>
          <p:cNvSpPr>
            <a:spLocks noGrp="1"/>
          </p:cNvSpPr>
          <p:nvPr>
            <p:ph idx="1"/>
          </p:nvPr>
        </p:nvSpPr>
        <p:spPr>
          <a:xfrm>
            <a:off x="225287" y="861391"/>
            <a:ext cx="11648661" cy="5996609"/>
          </a:xfrm>
        </p:spPr>
        <p:txBody>
          <a:bodyPr>
            <a:noAutofit/>
          </a:bodyPr>
          <a:lstStyle/>
          <a:p>
            <a:pPr marL="0" indent="0">
              <a:buNone/>
            </a:pPr>
            <a:endParaRPr lang="en-GB" sz="2300" b="1" dirty="0"/>
          </a:p>
          <a:p>
            <a:pPr marL="0" indent="0">
              <a:buNone/>
            </a:pPr>
            <a:endParaRPr lang="en-GB" sz="2300" b="1" dirty="0"/>
          </a:p>
          <a:p>
            <a:pPr marL="457200" indent="-457200">
              <a:buAutoNum type="arabicParenR"/>
            </a:pPr>
            <a:r>
              <a:rPr lang="en-GB" sz="3600" b="1" dirty="0"/>
              <a:t>There are droughts in California. True or false?</a:t>
            </a:r>
          </a:p>
          <a:p>
            <a:pPr marL="457200" indent="-457200">
              <a:buAutoNum type="arabicParenR"/>
            </a:pPr>
            <a:r>
              <a:rPr lang="en-GB" sz="3600" b="1" dirty="0"/>
              <a:t>A pound (440 grams) of beef in a burger uses more water than a pound of potatoes. True or false?</a:t>
            </a:r>
          </a:p>
          <a:p>
            <a:pPr marL="457200" indent="-457200">
              <a:buAutoNum type="arabicParenR"/>
            </a:pPr>
            <a:r>
              <a:rPr lang="en-GB" sz="3600" b="1" dirty="0"/>
              <a:t>Not flushing the toilet for six months saves more water than not having a shower for thee months. True or false?</a:t>
            </a:r>
          </a:p>
          <a:p>
            <a:pPr marL="457200" indent="-457200">
              <a:buAutoNum type="arabicParenR"/>
            </a:pPr>
            <a:r>
              <a:rPr lang="en-GB" sz="3600" b="1" dirty="0"/>
              <a:t>Meat and dairy use a lot of water. True or false?</a:t>
            </a:r>
          </a:p>
          <a:p>
            <a:pPr marL="0" indent="0">
              <a:buNone/>
            </a:pPr>
            <a:endParaRPr lang="en-GB" sz="3600" b="1" dirty="0">
              <a:solidFill>
                <a:srgbClr val="7030A0"/>
              </a:solidFill>
            </a:endParaRPr>
          </a:p>
          <a:p>
            <a:pPr marL="0" indent="0">
              <a:buNone/>
            </a:pPr>
            <a:r>
              <a:rPr lang="en-GB" sz="4400" b="1" dirty="0">
                <a:solidFill>
                  <a:srgbClr val="7030A0"/>
                </a:solidFill>
                <a:latin typeface="+mj-lt"/>
              </a:rPr>
              <a:t>Now read and check:</a:t>
            </a:r>
          </a:p>
        </p:txBody>
      </p:sp>
      <p:pic>
        <p:nvPicPr>
          <p:cNvPr id="5" name="Picture 4">
            <a:extLst>
              <a:ext uri="{FF2B5EF4-FFF2-40B4-BE49-F238E27FC236}">
                <a16:creationId xmlns:a16="http://schemas.microsoft.com/office/drawing/2014/main" id="{614F7655-6A35-435E-9981-E2B4DA7A1B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44241" y="5370485"/>
            <a:ext cx="1621489" cy="1143529"/>
          </a:xfrm>
          <a:prstGeom prst="rect">
            <a:avLst/>
          </a:prstGeom>
        </p:spPr>
      </p:pic>
      <p:pic>
        <p:nvPicPr>
          <p:cNvPr id="6" name="Picture 5">
            <a:extLst>
              <a:ext uri="{FF2B5EF4-FFF2-40B4-BE49-F238E27FC236}">
                <a16:creationId xmlns:a16="http://schemas.microsoft.com/office/drawing/2014/main" id="{41BEAE35-12B0-469D-9CB7-DB6CAC00F99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70700" y="453371"/>
            <a:ext cx="2183100" cy="1143529"/>
          </a:xfrm>
          <a:prstGeom prst="rect">
            <a:avLst/>
          </a:prstGeom>
        </p:spPr>
      </p:pic>
    </p:spTree>
    <p:extLst>
      <p:ext uri="{BB962C8B-B14F-4D97-AF65-F5344CB8AC3E}">
        <p14:creationId xmlns:p14="http://schemas.microsoft.com/office/powerpoint/2010/main" val="4024525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23ADD2D-2B39-416B-B276-ED1EA3DB9787}"/>
              </a:ext>
            </a:extLst>
          </p:cNvPr>
          <p:cNvSpPr/>
          <p:nvPr/>
        </p:nvSpPr>
        <p:spPr>
          <a:xfrm>
            <a:off x="251791" y="212036"/>
            <a:ext cx="11648661" cy="6924973"/>
          </a:xfrm>
          <a:prstGeom prst="rect">
            <a:avLst/>
          </a:prstGeom>
        </p:spPr>
        <p:txBody>
          <a:bodyPr wrap="square">
            <a:spAutoFit/>
          </a:bodyPr>
          <a:lstStyle/>
          <a:p>
            <a:r>
              <a:rPr lang="en-GB" sz="3200" b="1" dirty="0"/>
              <a:t>A billboard campaign by Californian artist Karen </a:t>
            </a:r>
            <a:r>
              <a:rPr lang="en-GB" sz="3200" b="1" dirty="0" err="1"/>
              <a:t>Firito</a:t>
            </a:r>
            <a:r>
              <a:rPr lang="en-GB" sz="3200" b="1" dirty="0"/>
              <a:t>, offered passers-by some interesting choices. </a:t>
            </a:r>
          </a:p>
          <a:p>
            <a:r>
              <a:rPr lang="en-GB" sz="3200" b="1" dirty="0"/>
              <a:t>They could help to save 1,300 gallons (4,921 litres) of water in California with all of its droughts by: not flushing the toilet for six months; or not showering for three months; or not eating just one burger today. </a:t>
            </a:r>
          </a:p>
          <a:p>
            <a:r>
              <a:rPr lang="en-GB" sz="3200" b="1" dirty="0"/>
              <a:t>Yes, that’s it. One beef burger! </a:t>
            </a:r>
          </a:p>
          <a:p>
            <a:r>
              <a:rPr lang="en-GB" sz="3200" b="1" dirty="0"/>
              <a:t>The online campaign shows a pound (450 grams) of potatoes uses about 24 gallons (90 litres) of water to produce, bread 193 gallons (730 litres) – and beef a big 5,214 (19,737 litres). All animal products rank high – cheese is 896 (3,391 litres) </a:t>
            </a:r>
          </a:p>
          <a:p>
            <a:r>
              <a:rPr lang="en-GB" sz="3200" b="1" dirty="0"/>
              <a:t>But suppose we all, the whole world, changed to a vegan diet? What would happen? </a:t>
            </a:r>
          </a:p>
          <a:p>
            <a:endParaRPr lang="en-GB" sz="2800" b="1" dirty="0"/>
          </a:p>
        </p:txBody>
      </p:sp>
      <p:pic>
        <p:nvPicPr>
          <p:cNvPr id="3" name="Picture 2">
            <a:extLst>
              <a:ext uri="{FF2B5EF4-FFF2-40B4-BE49-F238E27FC236}">
                <a16:creationId xmlns:a16="http://schemas.microsoft.com/office/drawing/2014/main" id="{32623AC4-4FF3-41EC-9390-0EF9C41C86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10207" y="5776594"/>
            <a:ext cx="990245" cy="869370"/>
          </a:xfrm>
          <a:prstGeom prst="rect">
            <a:avLst/>
          </a:prstGeom>
        </p:spPr>
      </p:pic>
    </p:spTree>
    <p:extLst>
      <p:ext uri="{BB962C8B-B14F-4D97-AF65-F5344CB8AC3E}">
        <p14:creationId xmlns:p14="http://schemas.microsoft.com/office/powerpoint/2010/main" val="2645211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1B532-2538-4E98-A746-D4F1EAAB51F4}"/>
              </a:ext>
            </a:extLst>
          </p:cNvPr>
          <p:cNvSpPr>
            <a:spLocks noGrp="1"/>
          </p:cNvSpPr>
          <p:nvPr>
            <p:ph type="title"/>
          </p:nvPr>
        </p:nvSpPr>
        <p:spPr>
          <a:xfrm>
            <a:off x="720436" y="365125"/>
            <a:ext cx="10633364" cy="1325563"/>
          </a:xfrm>
        </p:spPr>
        <p:txBody>
          <a:bodyPr/>
          <a:lstStyle/>
          <a:p>
            <a:r>
              <a:rPr lang="en-GB" b="1" dirty="0">
                <a:solidFill>
                  <a:srgbClr val="7030A0"/>
                </a:solidFill>
              </a:rPr>
              <a:t>What do you think the answers are?</a:t>
            </a:r>
          </a:p>
        </p:txBody>
      </p:sp>
      <p:sp>
        <p:nvSpPr>
          <p:cNvPr id="3" name="Content Placeholder 2">
            <a:extLst>
              <a:ext uri="{FF2B5EF4-FFF2-40B4-BE49-F238E27FC236}">
                <a16:creationId xmlns:a16="http://schemas.microsoft.com/office/drawing/2014/main" id="{8EA79700-A7EF-4CE6-B7AD-2E28CC3438A3}"/>
              </a:ext>
            </a:extLst>
          </p:cNvPr>
          <p:cNvSpPr>
            <a:spLocks noGrp="1"/>
          </p:cNvSpPr>
          <p:nvPr>
            <p:ph idx="1"/>
          </p:nvPr>
        </p:nvSpPr>
        <p:spPr>
          <a:xfrm>
            <a:off x="526473" y="1404730"/>
            <a:ext cx="10945091" cy="5453270"/>
          </a:xfrm>
        </p:spPr>
        <p:txBody>
          <a:bodyPr>
            <a:normAutofit fontScale="55000" lnSpcReduction="20000"/>
          </a:bodyPr>
          <a:lstStyle/>
          <a:p>
            <a:pPr marL="514350" indent="-514350">
              <a:buAutoNum type="arabicParenR"/>
            </a:pPr>
            <a:endParaRPr lang="en-GB" sz="4500" b="1" dirty="0"/>
          </a:p>
          <a:p>
            <a:pPr marL="514350" indent="-514350">
              <a:buAutoNum type="arabicParenR"/>
            </a:pPr>
            <a:r>
              <a:rPr lang="en-GB" sz="4500" b="1" dirty="0">
                <a:latin typeface="Times New Roman" panose="02020603050405020304" pitchFamily="18" charset="0"/>
                <a:ea typeface="Times New Roman" panose="02020603050405020304" pitchFamily="18" charset="0"/>
                <a:cs typeface="Times New Roman" panose="02020603050405020304" pitchFamily="18" charset="0"/>
              </a:rPr>
              <a:t>If we all became vegan, it would cut carbon emissions by at least two thirds True/false?</a:t>
            </a:r>
            <a:r>
              <a:rPr lang="en-GB" sz="4500" b="1" dirty="0"/>
              <a:t> </a:t>
            </a:r>
          </a:p>
          <a:p>
            <a:pPr marL="514350" indent="-514350">
              <a:buAutoNum type="arabicParenR"/>
            </a:pPr>
            <a:r>
              <a:rPr lang="en-GB" sz="4500" b="1" dirty="0">
                <a:latin typeface="Times New Roman" panose="02020603050405020304" pitchFamily="18" charset="0"/>
                <a:ea typeface="Times New Roman" panose="02020603050405020304" pitchFamily="18" charset="0"/>
                <a:cs typeface="Times New Roman" panose="02020603050405020304" pitchFamily="18" charset="0"/>
              </a:rPr>
              <a:t>Healthy diets might save lives. True/false?</a:t>
            </a:r>
          </a:p>
          <a:p>
            <a:pPr marL="514350" indent="-514350">
              <a:buAutoNum type="arabicParenR"/>
            </a:pPr>
            <a:r>
              <a:rPr lang="en-GB" sz="4500" b="1" dirty="0">
                <a:latin typeface="Times New Roman" panose="02020603050405020304" pitchFamily="18" charset="0"/>
                <a:ea typeface="Times New Roman" panose="02020603050405020304" pitchFamily="18" charset="0"/>
                <a:cs typeface="Times New Roman" panose="02020603050405020304" pitchFamily="18" charset="0"/>
              </a:rPr>
              <a:t>A vegetarian diet could save more lives than a vegan diet. True/false?</a:t>
            </a:r>
          </a:p>
          <a:p>
            <a:pPr marL="514350" indent="-514350">
              <a:buAutoNum type="arabicParenR"/>
            </a:pPr>
            <a:r>
              <a:rPr lang="en-GB" sz="4500" b="1" dirty="0">
                <a:latin typeface="Times New Roman" panose="02020603050405020304" pitchFamily="18" charset="0"/>
                <a:ea typeface="Times New Roman" panose="02020603050405020304" pitchFamily="18" charset="0"/>
                <a:cs typeface="Times New Roman" panose="02020603050405020304" pitchFamily="18" charset="0"/>
              </a:rPr>
              <a:t>A vegan diet needs less water. True/false?</a:t>
            </a:r>
          </a:p>
          <a:p>
            <a:pPr marL="514350" indent="-514350">
              <a:buAutoNum type="arabicParenR"/>
            </a:pPr>
            <a:r>
              <a:rPr lang="en-GB" sz="4500" b="1" dirty="0">
                <a:latin typeface="Times New Roman" panose="02020603050405020304" pitchFamily="18" charset="0"/>
                <a:ea typeface="Times New Roman" panose="02020603050405020304" pitchFamily="18" charset="0"/>
                <a:cs typeface="Times New Roman" panose="02020603050405020304" pitchFamily="18" charset="0"/>
              </a:rPr>
              <a:t>A meat diet and a vegan diet use the same amount of energy. True/false?</a:t>
            </a:r>
          </a:p>
          <a:p>
            <a:pPr marL="0" indent="0">
              <a:buNone/>
            </a:pPr>
            <a:r>
              <a:rPr lang="en-GB" sz="4500" b="1" dirty="0">
                <a:latin typeface="Times New Roman" panose="02020603050405020304" pitchFamily="18" charset="0"/>
                <a:ea typeface="Times New Roman" panose="02020603050405020304" pitchFamily="18" charset="0"/>
                <a:cs typeface="Times New Roman" panose="02020603050405020304" pitchFamily="18" charset="0"/>
              </a:rPr>
              <a:t>6)   Most farm land is used to feed animals. True/false?</a:t>
            </a:r>
          </a:p>
          <a:p>
            <a:pPr marL="514350" indent="-514350">
              <a:buAutoNum type="arabicParenR" startAt="7"/>
            </a:pPr>
            <a:r>
              <a:rPr lang="en-GB" sz="4500" b="1" dirty="0">
                <a:latin typeface="Times New Roman" panose="02020603050405020304" pitchFamily="18" charset="0"/>
                <a:ea typeface="Times New Roman" panose="02020603050405020304" pitchFamily="18" charset="0"/>
                <a:cs typeface="Times New Roman" panose="02020603050405020304" pitchFamily="18" charset="0"/>
              </a:rPr>
              <a:t>It is possible that we could stop hunger in the world with less food than we give to animals today. True/false</a:t>
            </a:r>
          </a:p>
          <a:p>
            <a:pPr marL="0" indent="0">
              <a:buNone/>
            </a:pPr>
            <a:endParaRPr lang="en-GB" b="1" dirty="0">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r>
              <a:rPr lang="en-GB" sz="8700" b="1" dirty="0">
                <a:solidFill>
                  <a:srgbClr val="7030A0"/>
                </a:solidFill>
                <a:latin typeface="+mj-lt"/>
                <a:ea typeface="Times New Roman" panose="02020603050405020304" pitchFamily="18" charset="0"/>
                <a:cs typeface="Times New Roman" panose="02020603050405020304" pitchFamily="18" charset="0"/>
              </a:rPr>
              <a:t>Now read and check:</a:t>
            </a:r>
          </a:p>
          <a:p>
            <a:pPr marL="514350" indent="-514350">
              <a:buAutoNum type="arabicParenR"/>
            </a:pPr>
            <a:endParaRPr lang="en-GB" dirty="0">
              <a:latin typeface="Times New Roman" panose="02020603050405020304" pitchFamily="18" charset="0"/>
              <a:ea typeface="Times New Roman" panose="02020603050405020304" pitchFamily="18" charset="0"/>
              <a:cs typeface="Times New Roman" panose="02020603050405020304" pitchFamily="18" charset="0"/>
            </a:endParaRPr>
          </a:p>
          <a:p>
            <a:pPr marL="514350" indent="-514350">
              <a:buAutoNum type="arabicParenR"/>
            </a:pPr>
            <a:endParaRPr lang="en-GB" dirty="0">
              <a:latin typeface="Times New Roman" panose="02020603050405020304" pitchFamily="18" charset="0"/>
              <a:ea typeface="Times New Roman" panose="02020603050405020304" pitchFamily="18" charset="0"/>
              <a:cs typeface="Times New Roman" panose="02020603050405020304" pitchFamily="18" charset="0"/>
            </a:endParaRPr>
          </a:p>
          <a:p>
            <a:pPr marL="514350" indent="-514350">
              <a:buAutoNum type="arabicParenR"/>
            </a:pPr>
            <a:endParaRPr lang="en-GB" dirty="0"/>
          </a:p>
        </p:txBody>
      </p:sp>
      <p:pic>
        <p:nvPicPr>
          <p:cNvPr id="5" name="Picture 4">
            <a:extLst>
              <a:ext uri="{FF2B5EF4-FFF2-40B4-BE49-F238E27FC236}">
                <a16:creationId xmlns:a16="http://schemas.microsoft.com/office/drawing/2014/main" id="{23243F5C-CECE-41D3-B6B6-DC875906F7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44241" y="5188453"/>
            <a:ext cx="1879606" cy="1325562"/>
          </a:xfrm>
          <a:prstGeom prst="rect">
            <a:avLst/>
          </a:prstGeom>
        </p:spPr>
      </p:pic>
    </p:spTree>
    <p:extLst>
      <p:ext uri="{BB962C8B-B14F-4D97-AF65-F5344CB8AC3E}">
        <p14:creationId xmlns:p14="http://schemas.microsoft.com/office/powerpoint/2010/main" val="800494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8C220C-5F74-4196-AA54-D4626133DAA2}"/>
              </a:ext>
            </a:extLst>
          </p:cNvPr>
          <p:cNvSpPr/>
          <p:nvPr/>
        </p:nvSpPr>
        <p:spPr>
          <a:xfrm>
            <a:off x="304799" y="-75036"/>
            <a:ext cx="11502887" cy="7017306"/>
          </a:xfrm>
          <a:prstGeom prst="rect">
            <a:avLst/>
          </a:prstGeom>
        </p:spPr>
        <p:txBody>
          <a:bodyPr wrap="square">
            <a:spAutoFit/>
          </a:bodyPr>
          <a:lstStyle/>
          <a:p>
            <a:r>
              <a:rPr lang="en-GB" sz="2500" b="1" dirty="0"/>
              <a:t>In 2016 Marco </a:t>
            </a:r>
            <a:r>
              <a:rPr lang="en-GB" sz="2500" b="1" dirty="0" err="1"/>
              <a:t>Springmann</a:t>
            </a:r>
            <a:r>
              <a:rPr lang="en-GB" sz="2500" b="1" dirty="0"/>
              <a:t> looked at the figures at the Oxford Martin Programme on the Future of Food. He found that if the world suddenly changed to a vegan diet in the year 2050, in that single year we could reduce greenhouse gas emissions by two-thirds. </a:t>
            </a:r>
          </a:p>
          <a:p>
            <a:r>
              <a:rPr lang="en-GB" sz="2500" b="1" dirty="0"/>
              <a:t>But a 2019 correction to research published in Science by Joseph </a:t>
            </a:r>
            <a:r>
              <a:rPr lang="en-GB" sz="2500" b="1" dirty="0" err="1"/>
              <a:t>Poore</a:t>
            </a:r>
            <a:r>
              <a:rPr lang="en-GB" sz="2500" b="1" dirty="0"/>
              <a:t> and T </a:t>
            </a:r>
            <a:r>
              <a:rPr lang="en-GB" sz="2500" b="1" dirty="0" err="1"/>
              <a:t>Temecek</a:t>
            </a:r>
            <a:r>
              <a:rPr lang="en-GB" sz="2500" b="1" dirty="0"/>
              <a:t> has a lower figure. It shows that not using animal products gives a 28-per-cent reduction in global greenhouse gas emissions in all parts of the economy (compared to 2010 emissions). Still good, but not nearly as good. </a:t>
            </a:r>
          </a:p>
          <a:p>
            <a:r>
              <a:rPr lang="en-GB" sz="2500" b="1" dirty="0"/>
              <a:t>Researchers have looked at other global benefits of veganism. A generally healthier diet could save five million lives a year, a vegetarian diet seven million. But a vegan diet would save eight million deaths from chronic diseases, says </a:t>
            </a:r>
            <a:r>
              <a:rPr lang="en-GB" sz="2500" b="1" dirty="0" err="1"/>
              <a:t>Springmann</a:t>
            </a:r>
            <a:r>
              <a:rPr lang="en-GB" sz="2500" b="1" dirty="0"/>
              <a:t>. </a:t>
            </a:r>
          </a:p>
          <a:p>
            <a:r>
              <a:rPr lang="en-GB" sz="2500" b="1" dirty="0"/>
              <a:t>A vegan future would also give space and resources for growing food. Research in The American Journal of Clinical Nutrition says that a meat-eater’s diet needs 17 times more land, 14 times more water, and 10 times more energy than a vegetarian’s. This is mainly because we use 68 per cent of the world’s agricultural land for growing food for animals. Harvard Professor of Medicine Walt Willett says we could stop most world hunger today with about 40 million tonnes of food. But we feed 760 million tonnes to farm animals every year. </a:t>
            </a:r>
          </a:p>
        </p:txBody>
      </p:sp>
      <p:pic>
        <p:nvPicPr>
          <p:cNvPr id="3" name="Picture 2">
            <a:extLst>
              <a:ext uri="{FF2B5EF4-FFF2-40B4-BE49-F238E27FC236}">
                <a16:creationId xmlns:a16="http://schemas.microsoft.com/office/drawing/2014/main" id="{5F395A4D-DD1B-4EAC-9EBC-04BB6782F6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56572" y="6064603"/>
            <a:ext cx="630629" cy="553651"/>
          </a:xfrm>
          <a:prstGeom prst="rect">
            <a:avLst/>
          </a:prstGeom>
        </p:spPr>
      </p:pic>
    </p:spTree>
    <p:extLst>
      <p:ext uri="{BB962C8B-B14F-4D97-AF65-F5344CB8AC3E}">
        <p14:creationId xmlns:p14="http://schemas.microsoft.com/office/powerpoint/2010/main" val="25364815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614DA-DA8B-47DD-BCC6-051766F48C8D}"/>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EB3B727D-BFCF-47D0-A0F8-8225A9659B00}"/>
              </a:ext>
            </a:extLst>
          </p:cNvPr>
          <p:cNvSpPr>
            <a:spLocks noGrp="1"/>
          </p:cNvSpPr>
          <p:nvPr>
            <p:ph idx="1"/>
          </p:nvPr>
        </p:nvSpPr>
        <p:spPr/>
        <p:txBody>
          <a:bodyPr/>
          <a:lstStyle/>
          <a:p>
            <a:pPr marL="0" indent="0">
              <a:buNone/>
            </a:pPr>
            <a:r>
              <a:rPr lang="en-GB" sz="4400" b="1" dirty="0"/>
              <a:t>“But suppose we all, the whole world, changed to a vegan diet? What would happen?”</a:t>
            </a:r>
          </a:p>
          <a:p>
            <a:pPr marL="0" indent="0">
              <a:buNone/>
            </a:pPr>
            <a:endParaRPr lang="en-GB" dirty="0"/>
          </a:p>
          <a:p>
            <a:pPr marL="0" indent="0">
              <a:buNone/>
            </a:pPr>
            <a:r>
              <a:rPr lang="en-GB" sz="4400" b="1" dirty="0">
                <a:solidFill>
                  <a:srgbClr val="7030A0"/>
                </a:solidFill>
              </a:rPr>
              <a:t>What do you think would happen?</a:t>
            </a:r>
          </a:p>
          <a:p>
            <a:pPr marL="0" indent="0">
              <a:buNone/>
            </a:pPr>
            <a:r>
              <a:rPr lang="en-GB" sz="4400" b="1" dirty="0">
                <a:solidFill>
                  <a:srgbClr val="7030A0"/>
                </a:solidFill>
              </a:rPr>
              <a:t>List four ideas.</a:t>
            </a:r>
          </a:p>
        </p:txBody>
      </p:sp>
      <p:pic>
        <p:nvPicPr>
          <p:cNvPr id="4" name="Picture 3">
            <a:extLst>
              <a:ext uri="{FF2B5EF4-FFF2-40B4-BE49-F238E27FC236}">
                <a16:creationId xmlns:a16="http://schemas.microsoft.com/office/drawing/2014/main" id="{734A6A0A-2390-4607-92EC-94F41B50F4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32311" y="4871722"/>
            <a:ext cx="1621489" cy="1143529"/>
          </a:xfrm>
          <a:prstGeom prst="rect">
            <a:avLst/>
          </a:prstGeom>
        </p:spPr>
      </p:pic>
      <p:pic>
        <p:nvPicPr>
          <p:cNvPr id="5" name="Picture 4">
            <a:extLst>
              <a:ext uri="{FF2B5EF4-FFF2-40B4-BE49-F238E27FC236}">
                <a16:creationId xmlns:a16="http://schemas.microsoft.com/office/drawing/2014/main" id="{D25F06C1-584B-4FCE-9EC0-1BA93B6DE6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70700" y="453371"/>
            <a:ext cx="2183100" cy="1143529"/>
          </a:xfrm>
          <a:prstGeom prst="rect">
            <a:avLst/>
          </a:prstGeom>
        </p:spPr>
      </p:pic>
    </p:spTree>
    <p:extLst>
      <p:ext uri="{BB962C8B-B14F-4D97-AF65-F5344CB8AC3E}">
        <p14:creationId xmlns:p14="http://schemas.microsoft.com/office/powerpoint/2010/main" val="27094647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5596</TotalTime>
  <Words>1513</Words>
  <Application>Microsoft Office PowerPoint</Application>
  <PresentationFormat>Widescreen</PresentationFormat>
  <Paragraphs>122</Paragraphs>
  <Slides>15</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Times New Roman</vt:lpstr>
      <vt:lpstr>Office Theme</vt:lpstr>
      <vt:lpstr>Vegan world? </vt:lpstr>
      <vt:lpstr> What can you see? What do you think it is about?</vt:lpstr>
      <vt:lpstr>PowerPoint Presentation</vt:lpstr>
      <vt:lpstr>Match:</vt:lpstr>
      <vt:lpstr>What do you think?</vt:lpstr>
      <vt:lpstr>PowerPoint Presentation</vt:lpstr>
      <vt:lpstr>What do you think the answers are?</vt:lpstr>
      <vt:lpstr>PowerPoint Presentation</vt:lpstr>
      <vt:lpstr>PowerPoint Presentation</vt:lpstr>
      <vt:lpstr>What do you think the answers are?</vt:lpstr>
      <vt:lpstr>PowerPoint Presentation</vt:lpstr>
      <vt:lpstr>Grammar</vt:lpstr>
      <vt:lpstr>Grammar</vt:lpstr>
      <vt:lpstr>Vegan or not vegan? Ask your partner.</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dc:creator>
  <cp:lastModifiedBy>John Shepheard</cp:lastModifiedBy>
  <cp:revision>241</cp:revision>
  <dcterms:created xsi:type="dcterms:W3CDTF">2018-10-04T07:53:06Z</dcterms:created>
  <dcterms:modified xsi:type="dcterms:W3CDTF">2019-10-17T08:30:55Z</dcterms:modified>
</cp:coreProperties>
</file>